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48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40"/>
  </p:notesMasterIdLst>
  <p:sldIdLst>
    <p:sldId id="256" r:id="rId9"/>
    <p:sldId id="258" r:id="rId10"/>
    <p:sldId id="259" r:id="rId11"/>
    <p:sldId id="261" r:id="rId12"/>
    <p:sldId id="265" r:id="rId13"/>
    <p:sldId id="267" r:id="rId14"/>
    <p:sldId id="268" r:id="rId15"/>
    <p:sldId id="269" r:id="rId16"/>
    <p:sldId id="270" r:id="rId17"/>
    <p:sldId id="272" r:id="rId18"/>
    <p:sldId id="274" r:id="rId19"/>
    <p:sldId id="275" r:id="rId20"/>
    <p:sldId id="277" r:id="rId21"/>
    <p:sldId id="279" r:id="rId22"/>
    <p:sldId id="280" r:id="rId23"/>
    <p:sldId id="281" r:id="rId24"/>
    <p:sldId id="283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5" r:id="rId33"/>
    <p:sldId id="297" r:id="rId34"/>
    <p:sldId id="298" r:id="rId35"/>
    <p:sldId id="301" r:id="rId36"/>
    <p:sldId id="1299" r:id="rId37"/>
    <p:sldId id="1364" r:id="rId38"/>
    <p:sldId id="300" r:id="rId3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A"/>
    <a:srgbClr val="F1C6C3"/>
    <a:srgbClr val="60C5F4"/>
    <a:srgbClr val="A70000"/>
    <a:srgbClr val="C00000"/>
    <a:srgbClr val="D4524D"/>
    <a:srgbClr val="FBD8C1"/>
    <a:srgbClr val="FFFF59"/>
    <a:srgbClr val="FF8F3A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89"/>
    <p:restoredTop sz="82054"/>
  </p:normalViewPr>
  <p:slideViewPr>
    <p:cSldViewPr snapToGrid="0" snapToObjects="1">
      <p:cViewPr varScale="1">
        <p:scale>
          <a:sx n="65" d="100"/>
          <a:sy n="65" d="100"/>
        </p:scale>
        <p:origin x="9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3" d="100"/>
          <a:sy n="103" d="100"/>
        </p:scale>
        <p:origin x="38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4T08:00:45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24575,'-2'5'0,"0"-1"0,4 2 0,1 4 0,-1-2 0,3 1 0,-5-3 0,4-1 0,-2 1 0,2-2 0,1 6 0,0-4 0,1 5 0,-1-6 0,-1 1 0,0-2 0,-4 0 0,4 1 0,-3-1 0,2 0 0,0 0 0,1 1 0,-2 1 0,2-2 0,-2 4 0,5-3 0,-3 3 0,1-3 0,-2 1 0,0 0 0,-1-1 0,0 1 0,0-2 0,0 1 0,2 1 0,1-2 0,-3 3 0,2-3 0,0 2 0,1-1 0,1-1 0,-2 0 0,2-2 0,1 4 0,1-1 0,-1 1 0,-1-4 0,0 2 0,2 4 0,-1-3 0,5 5 0,-4-3 0,2-2 0,-4 1 0,-2-2 0,2 2 0,-1-1 0,1 1 0,-3-1 0,-2-1 0,1 0 0,1 0 0,1 0 0,-2 3 0,2-3 0,-2 2 0,1-1 0,-1 4 0,0-3 0,0 3 0,2-4 0,0-1 0,1 2 0,-1-1 0,0 1 0,0 0 0,0-1 0,3 1 0,-3-4 0,4 4 0,-3-3 0,3 3 0,-3-2 0,1 0 0,-2 1 0,0-1 0,3 0 0,-1 0 0,1 1 0,-1-3 0,0 4 0,-1-4 0,1 5 0,-2-5 0,2 2 0,-1-2 0,3 4 0,-3-1 0,1 1 0,6 6 0,-5-5 0,5 5 0,-8-6 0,3-1 0,-3 1 0,3 4 0,-3-5 0,1 5 0,-1-6 0,2 2 0,1 1 0,0 0 0,1-1 0,-4-2 0,5 2 0,-5-1 0,2 1 0,-3-2 0,1 0 0,0 3 0,0-3 0,3 4 0,-3-3 0,2 3 0,-1-3 0,1 1 0,-2 0 0,1 4 0,1-2 0,-3 3 0,3-6 0,-4 1 0,3-2 0,-1 0 0,2 3 0,-1-3 0,3 4 0,-3-3 0,1 3 0,-2-3 0,0 1 0,2 0 0,-1-1 0,1 1 0,0-2 0,1 2 0,0-1 0,-1 1 0,-2-2 0,2 3 0,-1-3 0,1 2 0,4 2 0,-5-3 0,5 0 0,-4-1 0,-1-2 0,1 4 0,0 1 0,-1-1 0,1-1 0,-2-2 0,5-2 0,-1 5 0,7-1 0,-7 0 0,3 2 0,-4-3 0,0 1 0,1 1 0,-4-3 0,3 0 0,-3-2 0,2 4 0,1-2 0,-1 3 0,12 0 0,-6 2 0,11 1 0,-7 0 0,-3-4 0,-1 1 0,-4-3 0,-1 3 0,1-2 0,-3-1 0,3 2 0,-3-2 0,3 1 0,-4 0 0,4-1 0,3 4 0,-4-2 0,5 2 0,0 5 0,8 0 0,-2 1 0,0-6 0,-10-1 0,-1-3 0,-1 1 0,-2 0 0,1-4 0,7 12 0,-4-9 0,5 9 0,-1-9 0,-5-1 0,5 3 0,-5-5 0,-1 2 0,-2 0 0,0 0 0,1 1 0,-1 0 0,2 0 0,4 1 0,-3-1 0,15 6 0,-13-5 0,19 6 0,-19-7 0,8 0 0,-12-3 0,3 2 0,-1-1 0,1 4 0,1-2 0,-2 1 0,4 1 0,-3-3 0,3 5 0,-4-3 0,5 1 0,-5-1 0,5-4 0,-5 2 0,1 0 0,2-2 0,-1 6 0,13-2 0,-13 3 0,18-3 0,-8 1 0,18 4 0,-15-2 0,2 1 0,-12-4 0,1-3 0,-2 3 0,-1-3 0,-4 4 0,0-2 0,1 3 0,5-3 0,-5 1 0,8-4 0,-7 2 0,2-2 0,-4 4 0,-2-3 0,4 4 0,-1-4 0,2 3 0,3-4 0,0 4 0,11 4 0,-9-4 0,8 2 0,-14-6 0,3 2 0,-6-1 0,1 1 0,-2 0 0,6-2 0,-5 2 0,7 0 0,-2 3 0,-3 0 0,5 2 0,-8-4 0,3-2 0,-1 1 0,0 3 0,1-1 0,-1 1 0,0-2 0,1-2 0,0 3 0,1-4 0,-2 4 0,1-2 0,-1 2 0,-2-1 0,0 0 0,1-2 0,1 3 0,-1-4 0,3 4 0,-2 0 0,6-1 0,1 3 0,0-3 0,-3 0 0,-2-2 0,-1 1 0,-1 1 0,6 1 0,-7-1 0,5 1 0,-4-1 0,-1-1 0,1 0 0,-2-2 0,2 0 0,1 2 0,-1 0 0,6 3 0,-5-1 0,15 2 0,-11-1 0,5 1 0,-8-2 0,3-2 0,-2 2 0,1-3 0,1 3 0,-3 0 0,7 2 0,-7-2 0,1-1 0,-2-1 0,-3-2 0,2 2 0,-1-2 0,-1 2 0,0-2 0,0 2 0,1-2 0,-1 0 0,2 0 0,1 4 0,5-1 0,-5 2 0,5-3 0,4-2 0,-7 0 0,12 0 0,-13 2 0,7-2 0,-8 2 0,5 0 0,-7-1 0,1 1 0,-2-2 0,0 0 0,2 0 0,-1 1 0,1 2 0,-2-1 0,1 2 0,-1-4 0,-2 2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4T08:00:45.4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24575,'0'6'0,"0"1"0,0 2 0,2-3 0,-2 3 0,2-3 0,-2-1 0,2 3 0,-2-1 0,2 0 0,-2-1 0,0-2 0,0 2 0,0-1 0,2 3 0,-1-2 0,0 1 0,-1-1 0,2-2 0,1 1 0,-1-1 0,0 0 0,0 2 0,-2 1 0,2-1 0,0 1 0,-1-3 0,0 0 0,1-2 0,-1 2 0,1-1 0,-2 1 0,0 0 0,0 2 0,0-1 0,0 1 0,0-2 0,0 2 0,1-1 0,2 1 0,1-2 0,-2 1 0,0-1 0,-2 0 0,2 2 0,1 1 0,-1 0 0,4 1 0,-3 2 0,1-3 0,-1 8 0,-1-9 0,0 3 0,0-5 0,0 3 0,-2-3 0,0 2 0,5 4 0,-2-2 0,2 2 0,-3-2 0,0-4 0,1 4 0,-1-1 0,2 2 0,-2-3 0,0 2 0,0-3 0,0 3 0,0-1 0,1-1 0,1 2 0,-2 2 0,3-2 0,0 1 0,-3-2 0,2-1 0,-4 1 0,4-1 0,-4-2 0,2 0 0,-2 1 0,4 1 0,-3-1 0,5 1 0,-6-2 0,2 0 0,0 0 0,-2 3 0,2-3 0,1 8 0,2-1 0,-1 1 0,2 0 0,-5-5 0,3 5 0,-1-5 0,-1 5 0,2-3 0,-1-3 0,1 0 0,-2-1 0,2 1 0,-1 4 0,-1-3 0,6 8 0,-5-9 0,4 3 0,-3-3 0,2 1 0,-3 0 0,3-3 0,-6 0 0,4-4 0,-2 4 0,1 0 0,0 1 0,0 1 0,1-2 0,-2 2 0,2-1 0,-3 1 0,4 10 0,-1-9 0,3 9 0,-1-6 0,-3-5 0,-1 5 0,0-6 0,-2 2 0,2-1 0,2 3 0,-1-3 0,3 3 0,-2-4 0,3 5 0,-3-5 0,0 2 0,0-1 0,-1-1 0,-1 0 0,4 2 0,-4-1 0,5 1 0,-3-2 0,0 2 0,0-1 0,1 1 0,-1-1 0,0 1 0,-2-2 0,4 4 0,-3-3 0,3 3 0,-2-1 0,-1-1 0,2 3 0,-2-5 0,1 2 0,0 1 0,-2-3 0,3 2 0,1 1 0,-1-3 0,1 2 0,-2 4 0,1-4 0,0 3 0,-1-5 0,0 2 0,0-1 0,0 1 0,1-1 0,-1-1 0,-2 0 0,0 0 0,0 1 0,-1 1 0,2 0 0,2 3 0,-1-1 0,2 1 0,-1 3 0,0-5 0,-1 1 0,0-4 0,1-2 0,1 4 0,-1-1 0,1 1 0,3 1 0,-3-2 0,3 2 0,-2-4 0,-3 1 0,2-2 0,1 4 0,-1-1 0,1 1 0,7 6 0,-7-7 0,7 7 0,-9-10 0,3 2 0,-2 1 0,1-1 0,1 2 0,-3-1 0,1-1 0,-2 0 0,2 0 0,1 3 0,-1 1 0,2-1 0,-3-1 0,1-2 0,-1 0 0,1 3 0,-2-3 0,3 2 0,-1 1 0,0-3 0,1 2 0,-1-1 0,-2-3 0,2 4 0,-1-4 0,1 5 0,-1-3 0,-1-2 0,0 2 0,0 0 0,0 1 0,6 4 0,-4-4 0,3 2 0,-5-3 0,1 1 0,-1-3 0,2 4 0,1-4 0,-1 5 0,0-3 0,1-2 0,-1 4 0,1-3 0,-1 3 0,-2-2 0,6 3 0,-5-2 0,7 2 0,-7-2 0,6 2 0,-5-2 0,5 2 0,-4-3 0,1 2 0,-1-1 0,1 1 0,-3-2 0,3 3 0,2-2 0,-3-1 0,5 2 0,-8-5 0,3 3 0,-3-4 0,2 2 0,-1 0 0,1 1 0,-2-1 0,2 0 0,-1-2 0,1 4 0,-2-2 0,1 0 0,1 0 0,4 3 0,-3-2 0,5 4 0,-6-4 0,15 10 0,-11-8 0,13 10 0,-17-12 0,3 1 0,1 1 0,-3-2 0,5 4 0,-5-5 0,1 2 0,8 6 0,-7-5 0,12 5 0,-13-8 0,20 4 0,-16-1 0,13 0 0,-19 1 0,1-4 0,-3 2 0,2 2 0,-1-1 0,3-1 0,-2 0 0,1-3 0,1 2 0,-3-2 0,3 5 0,-3-4 0,1 3 0,-2-2 0,0 0 0,0-1 0,6 5 0,-4-4 0,5 2 0,-4-1 0,1-2 0,1 1 0,-1 0 0,-1 0 0,1-1 0,-1 2 0,-1-2 0,2 3 0,-1 1 0,-1-2 0,1 3 0,-3-5 0,0 2 0,2-2 0,-1 2 0,-1 0 0,-2 1 0,2-3 0,-3 4 0,4-3 0,-2 3 0,1-2 0,0-2 0,1 2 0,-1-4 0,5 7 0,-3-4 0,3 4 0,-4-2 0,4 2 0,-3-2 0,3 2 0,-2-3 0,-1 2 0,1-1 0,1 1 0,2-1 0,-1 1 0,3 0 0,-5 0 0,1-4 0,-1 2 0,1 0 0,-1-1 0,-1 3 0,0-4 0,4 3 0,-2-1 0,1 1 0,-5-1 0,3 2 0,9 4 0,-5-1 0,11 1 0,-10-6 0,-1 1 0,-1-1 0,-6-1 0,0 1 0,1-2 0,-1 0 0,2 4 0,-1-1 0,1-1 0,0 0 0,-1-2 0,9 11 0,-6-7 0,7 6 0,-8-7 0,-1-1 0,-2 0 0,0 0 0,1 0 0,4-1 0,-3 1 0,3-2 0,-4 2 0,1-1 0,-2 0 0,8 0 0,-1 4 0,0-1 0,4 2 0,-8-6 0,5 2 0,0 2 0,-4-3 0,1 2 0,1-3 0,-3-1 0,3 1 0,2 0 0,-7-1 0,5 1 0,-4 0 0,-1-1 0,1 1 0,0 0 0,-1 0 0,1 0 0,-2 2 0,0-4 0,6 2 0,-3 0 0,3-1 0,2 3 0,-1 1 0,2-1 0,-1 1 0,0-3 0,-3-1 0,3 3 0,-5-3 0,-1 0 0,-2-1 0,2 0 0,-1 0 0,3 2 0,-1-1 0,-1 1 0,2 2 0,-3-2 0,1 4 0,-2-1 0,1-3 0,1 4 0,0-5 0,1 2 0,11 1 0,-11-1 0,9 0 0,-10 1 0,0-3 0,3 4 0,0-4 0,-1 5 0,10 1 0,3 0 0,0 4 0,7-3 0,-8 0 0,17 4 0,1-2 0,0 2 0,-11-6 0,-9 0 0,-9-2 0,-3 1 0,1-1 0,-1-2 0,-2 0 0,3-2 0,-3 2 0,2-2 0,1 6 0,-1-5 0,6 5 0,-5-1 0,5-2 0,0 6 0,-4-8 0,3 4 0,-4-5 0,5 2 0,-5-1 0,3 1 0,-1 0 0,-3 1 0,9 5 0,-8-3 0,9 0 0,-9-1 0,5-2 0,4 7 0,-2-3 0,5 3 0,3-2 0,-7 0 0,4-2 0,-9-1 0,-4-4 0,0 0 0,-1 2 0,1 1 0,-2-1 0,0 2 0,1-4 0,-1 2 0,0-2 0,6 0 0,-3 2 0,5 2 0,-3 1 0,-1 1 0,1-3 0,-1 2 0,-1-2 0,4 1 0,6 2 0,1-3 0,24 14 0,-15-8 0,22 16 0,-17-15 0,4 10 0,-9-5 0,-9-6 0,-5 3 0,-9-12 0,0 2 0,2-2 0,-1 2 0,1-1 0,-2 2 0,3 0 0,-1 1 0,1-2 0,1 0 0,-1-2 0,11 4 0,-9-4 0,7 6 0,-7-1 0,-1 0 0,4 0 0,-4-3 0,-1-2 0,11 0 0,-9 2 0,9-1 0,0 4 0,-9-4 0,9 6 0,-12-6 0,1 3 0,1-4 0,2 2 0,0 0 0,2 1 0,-4-1 0,4 1 0,-4-3 0,1 3 0,-5-3 0,6 0 0,-4 0 0,8 4 0,-6-2 0,7 5 0,-5-5 0,5 1 0,-7-1 0,3-2 0,-4 0 0,-1 0 0,1 0 0,2 0 0,2 2 0,5-1 0,1 6 0,-6-6 0,-2 4 0,-5-5 0,1 0 0,4 0 0,-3 0 0,15 0 0,-14 0 0,9 0 0,-10 0 0,-1 0 0,1 0 0,-2 0 0,6 0 0,-5 0 0,5 0 0,-4 0 0,-1 0 0,1 0 0,-2 0 0,6-2 0,-5 1 0,5-1 0,-4 2 0,-1 0 0,1 0 0,-2-2 0,2 1 0,-1 0 0,1 1 0,-2 0 0,6-3 0,-3-1 0,5 0 0,-5 0 0,1 3 0,-1 0 0,-1-1 0,0 2 0,1 0 0,-3 0 0,2 0 0,-1 0 0,-1 0 0,2 0 0,-1 0 0,1 0 0,-2 0 0,2 0 0,-1 0 0,1 0 0,-2 0 0,1-2 0,-3-2 0,0 1 0,-2-1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163D5-F5AD-2D4A-ADBE-517C43FB0B43}" type="datetimeFigureOut">
              <a:rPr lang="en-US" smtClean="0"/>
              <a:t>6/25/24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52ABE-D6F5-904E-A6F6-B13780D9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46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52ABE-D6F5-904E-A6F6-B13780D9AD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86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52ABE-D6F5-904E-A6F6-B13780D9AD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16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Posteriori</a:t>
            </a:r>
            <a:endParaRPr lang="en-CN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52ABE-D6F5-904E-A6F6-B13780D9ADF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9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52ABE-D6F5-904E-A6F6-B13780D9AD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11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52ABE-D6F5-904E-A6F6-B13780D9AD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60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SSCI-2020 Tutorial on Advances in EMO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6FAE8-12D0-8943-96E6-602A593EBF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7B7357F-4E5D-A04D-B21B-EBA922BA14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DF29A-3208-3649-8367-1D54ECB9873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05B0EA2-4DBF-0D4B-8F48-56791EC9BC3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IN"/>
              <a:t>Online Conference, December 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18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52ABE-D6F5-904E-A6F6-B13780D9AD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14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52ABE-D6F5-904E-A6F6-B13780D9ADF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50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38252" y="6270626"/>
            <a:ext cx="18584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>
              <a:effectLst/>
              <a:latin typeface="Arial" charset="0"/>
            </a:endParaRPr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 algn="ctr">
              <a:buFont typeface="Wingdings" pitchFamily="-10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20340D8-DB30-E542-85C3-D3C776E10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60" y="6176963"/>
            <a:ext cx="1957956" cy="562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C65E2A-F558-9146-9A6B-E471DFB7F0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980" y="6278969"/>
            <a:ext cx="1551039" cy="525092"/>
          </a:xfrm>
          <a:prstGeom prst="rect">
            <a:avLst/>
          </a:prstGeom>
        </p:spPr>
      </p:pic>
      <p:pic>
        <p:nvPicPr>
          <p:cNvPr id="10" name="Picture 9" descr="Screen Shot 2012-09-09 at 8.59.51 AM.png">
            <a:extLst>
              <a:ext uri="{FF2B5EF4-FFF2-40B4-BE49-F238E27FC236}">
                <a16:creationId xmlns:a16="http://schemas.microsoft.com/office/drawing/2014/main" id="{B0FFB79E-AC2C-4C44-A3D2-7A9BB7CE79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63" y="6268459"/>
            <a:ext cx="688182" cy="57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09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5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41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5651" y="17526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55651" y="39624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19A56D-8938-E125-B971-2E2A701FB97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Plenary Lecture NUMTA-2023 18 June 2023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62CF28-848D-0EF6-4CD6-54B05B9F386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8BCFE-320D-AB4F-B21A-8551DC92C4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557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ED33282-2E80-0577-D9FA-E2975BFFC4F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7th Lecture Workshop of Bhatnagar Awardees, 03/02/23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32B35D5-EF25-57CA-1CF1-83ACA205461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86DC8-4372-E143-B98E-D4858C0D9B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54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38252" y="6270626"/>
            <a:ext cx="18584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>
              <a:effectLst/>
              <a:latin typeface="Arial" charset="0"/>
            </a:endParaRPr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 algn="ctr">
              <a:buFont typeface="Wingdings" pitchFamily="-10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F20340D8-DB30-E542-85C3-D3C776E10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60" y="6176963"/>
            <a:ext cx="1957956" cy="562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C65E2A-F558-9146-9A6B-E471DFB7F0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980" y="6278969"/>
            <a:ext cx="1551039" cy="525092"/>
          </a:xfrm>
          <a:prstGeom prst="rect">
            <a:avLst/>
          </a:prstGeom>
        </p:spPr>
      </p:pic>
      <p:pic>
        <p:nvPicPr>
          <p:cNvPr id="10" name="Picture 9" descr="Screen Shot 2012-09-09 at 8.59.51 AM.png">
            <a:extLst>
              <a:ext uri="{FF2B5EF4-FFF2-40B4-BE49-F238E27FC236}">
                <a16:creationId xmlns:a16="http://schemas.microsoft.com/office/drawing/2014/main" id="{B0FFB79E-AC2C-4C44-A3D2-7A9BB7CE79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63" y="6268459"/>
            <a:ext cx="688182" cy="57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28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82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20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44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60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8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895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52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94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352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98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0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4486-EB58-5543-A493-1A896774F2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45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3BA84A-6CCB-7D4D-89F6-FC5C1E4E7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67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6676A-8A64-5D4B-93D9-376EE955FB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41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3B4AE-9292-4649-9C4B-B5AEAF7D3F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3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92E69-2A22-3C48-BB0B-E04E099718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5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26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03169-4533-0940-910A-9D49E37ADE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86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935EF-8269-E14E-AD0D-28F3F140C5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50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A20DE-126E-E140-97CB-B48E026567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90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E4C943-E5D4-724A-821D-042BD3327A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4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3261A-BD59-E941-9D6F-3DB398BDE1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83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17E49D-42B7-6C4A-B0AE-8E4851D2FC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104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38252" y="6270626"/>
            <a:ext cx="18584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>
              <a:effectLst/>
              <a:latin typeface="Arial" charset="0"/>
            </a:endParaRPr>
          </a:p>
        </p:txBody>
      </p:sp>
      <p:sp>
        <p:nvSpPr>
          <p:cNvPr id="332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 algn="ctr">
              <a:buFont typeface="Wingdings" pitchFamily="-10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AB465A1-A08F-3E46-B7D7-243179EA17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64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DD681-801D-B541-BC45-39C42CC8A4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045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54D89-3908-0E44-96CA-38581A65A9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57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CCCF8-4836-5344-986D-4A76DF0FA8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9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903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D5F4A-483F-5348-A51C-DC19966FDC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42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024F4-9F56-8747-912B-06A41C05AE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799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8F1BA-1D95-B84C-BAEF-E2AB9ADAFD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59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50607-0874-434E-A1CF-B064BBB201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167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8F59D-5BAB-7D47-B10F-F903AA3B1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38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EF959-A120-C74C-B0A2-578DC4217C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266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9E1EC-9022-784E-9149-000A8E3913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48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18360-EC3D-B242-8477-C48D4D5A68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7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C9C87-A0FE-594D-915C-F1C0938198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559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0A7C85-DBC1-EA41-939C-35832D883B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16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1A082F-69E4-F147-BAF4-EC6132C164A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71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E9BA0-9A47-1C44-BEA7-80FBFD8EC0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105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EA6D71-C201-5F42-B87B-90E5D94ED4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975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FDE772-2A89-6F4B-9B94-1A48F3089F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82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EF208-BEF2-214F-AA96-6BD3BF832C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31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F4FEC-0916-614A-9C20-2AA2DA8B63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790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46A20-44AF-994D-8CDA-0EA1980E5F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98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2EFA5-5FD3-4440-A25D-F8EBC0A67E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304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238252" y="6270626"/>
            <a:ext cx="185843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800">
              <a:effectLst/>
              <a:latin typeface="Arial" charset="0"/>
            </a:endParaRPr>
          </a:p>
        </p:txBody>
      </p:sp>
      <p:sp>
        <p:nvSpPr>
          <p:cNvPr id="337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 algn="ctr">
              <a:buFont typeface="Wingdings" pitchFamily="-10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/>
              </a:defRPr>
            </a:lvl1pPr>
          </a:lstStyle>
          <a:p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085CBAA-ACCC-174E-B668-76A7579D41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62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E86F6-980C-7842-AF00-CD09FA85BB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03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02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C8863-30CE-E649-B2C1-697EF7F669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33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25BFF-4A00-EE41-B28D-3D6EEBCFDF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001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99195F-6FD2-5A4D-85C7-96270BFACF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981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F11D45-D2DD-3642-AA85-5878AD010E9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997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EE3AC-FA9F-7D4C-9DDF-88B6A37BB0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208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9FEB0-50F7-1F45-A470-0808DDB409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379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72E68-FA05-A144-9B67-519919159C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89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1F0A9-BBD9-B542-9349-678C8F3B57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62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72A80F-B7B9-8A45-8922-D97B83F044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471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2D3C32-5F78-B54D-A3D7-E76B4E1AE2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4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793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D4E207-347B-6B49-B438-5E613C3AE2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401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6D26E-0097-7D45-96FD-B968567014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83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7B8245-819E-084F-BA49-8A1FA84EDE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14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02B84-657F-7040-B70B-11E5FBBF58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01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29C38-136B-2F4C-ABA8-555E0A66E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103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4AACB-9C09-6846-A3BE-E2A1D4DC1B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52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7CEA7-4EB4-0C42-8545-0FFFAF2490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87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350A3E-6E35-E842-B8E6-BA7AA49B6E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891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E5F17-3474-7B4E-85C9-8078F67FAC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753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31C11-CEEE-294B-BF86-C73B152BE3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8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875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96E2D-B918-6745-9943-F5E58B938D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351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7EE74-2DFB-7146-80EC-4E241EBF9B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740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2A126-691C-9340-AD77-67E30EB11F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90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06DC0-E956-834B-970C-09288539EC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399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50B495-53F1-8745-AD72-EF8E4455DD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975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D56AE-7700-0240-9B3E-E7E4D28030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743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6BE83-56F8-1C43-B2A6-ADDDF6C038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271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BC8B9-1D12-894D-974B-BF121C1AB6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53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5D13F-FA6D-C34F-B415-0953018827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672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0C7BB2-4785-A946-8408-A2EF9DEB82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0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NAT, CVPRW'20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250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BC3778-5439-FA4F-B6EE-E3FF3B438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296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BE9E1-F45A-6B46-AA0F-66DA8AA8BB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309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30075-1E4D-6046-88C2-447B7C7FAC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753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6E726-A4F7-3247-B335-CFED8FF00D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936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5651" y="17526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55651" y="39624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53DA41-E61C-D843-BE00-EB40687FAA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4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81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-325818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416272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5636" name="AutoShape 4"/>
          <p:cNvSpPr>
            <a:spLocks noChangeArrowheads="1"/>
          </p:cNvSpPr>
          <p:nvPr/>
        </p:nvSpPr>
        <p:spPr bwMode="auto">
          <a:xfrm>
            <a:off x="812800" y="936245"/>
            <a:ext cx="10610851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325637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Verdana" pitchFamily="-101" charset="0"/>
              <a:ea typeface="+mn-ea"/>
              <a:cs typeface="+mn-cs"/>
            </a:endParaRPr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3256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B0B4BF8E-01FF-D44A-8157-E21D94A0BBD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60" y="6176963"/>
            <a:ext cx="1957956" cy="562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13E726-828C-D940-AB9E-A0E85BE4A82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76980" y="6278969"/>
            <a:ext cx="1551039" cy="525092"/>
          </a:xfrm>
          <a:prstGeom prst="rect">
            <a:avLst/>
          </a:prstGeom>
        </p:spPr>
      </p:pic>
      <p:pic>
        <p:nvPicPr>
          <p:cNvPr id="10" name="Picture 9" descr="Screen Shot 2012-09-09 at 8.59.51 AM.png">
            <a:extLst>
              <a:ext uri="{FF2B5EF4-FFF2-40B4-BE49-F238E27FC236}">
                <a16:creationId xmlns:a16="http://schemas.microsoft.com/office/drawing/2014/main" id="{AD7A7688-9639-7544-8DB1-3D02E55BA48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63" y="6268459"/>
            <a:ext cx="688182" cy="57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40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1" r:id="rId12"/>
    <p:sldLayoutId id="2147483762" r:id="rId1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pitchFamily="-101" charset="-128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157655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21069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5636" name="AutoShape 4"/>
          <p:cNvSpPr>
            <a:spLocks noChangeArrowheads="1"/>
          </p:cNvSpPr>
          <p:nvPr/>
        </p:nvSpPr>
        <p:spPr bwMode="auto">
          <a:xfrm>
            <a:off x="812800" y="1419718"/>
            <a:ext cx="10610851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325637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Verdana" pitchFamily="-101" charset="0"/>
              <a:ea typeface="+mn-ea"/>
              <a:cs typeface="+mn-cs"/>
            </a:endParaRPr>
          </a:p>
        </p:txBody>
      </p:sp>
      <p:sp>
        <p:nvSpPr>
          <p:cNvPr id="3256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3256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2EFC7676-7EC0-884D-9583-2DB3B5836D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B0B4BF8E-01FF-D44A-8157-E21D94A0BBD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60" y="6176963"/>
            <a:ext cx="1957956" cy="562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13E726-828C-D940-AB9E-A0E85BE4A82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6980" y="6278969"/>
            <a:ext cx="1551039" cy="525092"/>
          </a:xfrm>
          <a:prstGeom prst="rect">
            <a:avLst/>
          </a:prstGeom>
        </p:spPr>
      </p:pic>
      <p:pic>
        <p:nvPicPr>
          <p:cNvPr id="10" name="Picture 9" descr="Screen Shot 2012-09-09 at 8.59.51 AM.png">
            <a:extLst>
              <a:ext uri="{FF2B5EF4-FFF2-40B4-BE49-F238E27FC236}">
                <a16:creationId xmlns:a16="http://schemas.microsoft.com/office/drawing/2014/main" id="{AD7A7688-9639-7544-8DB1-3D02E55BA48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63" y="6268459"/>
            <a:ext cx="688182" cy="57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68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pitchFamily="-101" charset="-128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</a:defRPr>
            </a:lvl1pPr>
          </a:lstStyle>
          <a:p>
            <a:endParaRPr lang="en-US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</a:defRPr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28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</a:defRPr>
            </a:lvl1pPr>
          </a:lstStyle>
          <a:p>
            <a:fld id="{64282494-9A93-334A-BD4E-87ED1AE3F9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1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1780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331781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-101" charset="0"/>
              <a:ea typeface="+mn-ea"/>
              <a:cs typeface="+mn-cs"/>
            </a:endParaRPr>
          </a:p>
        </p:txBody>
      </p:sp>
      <p:sp>
        <p:nvSpPr>
          <p:cNvPr id="33178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</a:defRPr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317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B4EE2B61-26E6-0C49-8860-A57312F916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1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pitchFamily="-101" charset="-128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rgbClr val="0000FF"/>
          </a:solidFill>
          <a:latin typeface="+mn-lt"/>
          <a:ea typeface="ＭＳ Ｐゴシック" pitchFamily="-101" charset="-128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4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</a:defRPr>
            </a:lvl1pPr>
          </a:lstStyle>
          <a:p>
            <a:endParaRPr lang="en-US"/>
          </a:p>
        </p:txBody>
      </p:sp>
      <p:sp>
        <p:nvSpPr>
          <p:cNvPr id="334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</a:defRPr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34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</a:defRPr>
            </a:lvl1pPr>
          </a:lstStyle>
          <a:p>
            <a:fld id="{6EAFAE04-2E2B-C742-9185-9A6711518F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0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6900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336901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-101" charset="0"/>
              <a:ea typeface="+mn-ea"/>
              <a:cs typeface="+mn-cs"/>
            </a:endParaRPr>
          </a:p>
        </p:txBody>
      </p:sp>
      <p:sp>
        <p:nvSpPr>
          <p:cNvPr id="3369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</a:defRPr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369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3DB6C1A6-45B6-4942-B2E3-A8A537DCEA9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36904" name="Text Box 8"/>
          <p:cNvSpPr txBox="1">
            <a:spLocks noChangeArrowheads="1"/>
          </p:cNvSpPr>
          <p:nvPr/>
        </p:nvSpPr>
        <p:spPr bwMode="auto">
          <a:xfrm>
            <a:off x="1646767" y="6340476"/>
            <a:ext cx="1746251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effectLst/>
              </a:rPr>
              <a:t>KanGAL</a:t>
            </a:r>
          </a:p>
        </p:txBody>
      </p:sp>
      <p:pic>
        <p:nvPicPr>
          <p:cNvPr id="50185" name="Picture 9" descr="kangal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67" y="6238876"/>
            <a:ext cx="772584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44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pitchFamily="-101" charset="-128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rgbClr val="0000FF"/>
          </a:solidFill>
          <a:latin typeface="+mn-lt"/>
          <a:ea typeface="ＭＳ Ｐゴシック" pitchFamily="-101" charset="-128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9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</a:defRPr>
            </a:lvl1pPr>
          </a:lstStyle>
          <a:p>
            <a:endParaRPr lang="en-US"/>
          </a:p>
        </p:txBody>
      </p:sp>
      <p:sp>
        <p:nvSpPr>
          <p:cNvPr id="339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</a:defRPr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39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</a:defRPr>
            </a:lvl1pPr>
          </a:lstStyle>
          <a:p>
            <a:fld id="{E05BA7A3-D39A-4944-B614-7D0F812AA8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8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1236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sz="2400">
              <a:effectLst/>
              <a:latin typeface="Times New Roman" charset="0"/>
            </a:endParaRPr>
          </a:p>
        </p:txBody>
      </p:sp>
      <p:sp>
        <p:nvSpPr>
          <p:cNvPr id="351237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Verdana" pitchFamily="-101" charset="0"/>
              <a:ea typeface="+mn-ea"/>
              <a:cs typeface="+mn-cs"/>
            </a:endParaRPr>
          </a:p>
        </p:txBody>
      </p:sp>
      <p:sp>
        <p:nvSpPr>
          <p:cNvPr id="35123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/>
              </a:defRPr>
            </a:lvl1pPr>
          </a:lstStyle>
          <a:p>
            <a:r>
              <a:rPr lang="en-US"/>
              <a:t>CVPR'23 Tutorial, Introduction to Multi-objective Optmization</a:t>
            </a:r>
          </a:p>
        </p:txBody>
      </p:sp>
      <p:sp>
        <p:nvSpPr>
          <p:cNvPr id="35123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/>
              </a:defRPr>
            </a:lvl1pPr>
          </a:lstStyle>
          <a:p>
            <a:fld id="{EB0464F7-055C-1642-B323-ACC2E0D81ED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4761" name="Picture 9" descr="Screen Shot 2012-09-09 at 8.59.51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07" y="5771850"/>
            <a:ext cx="1721196" cy="108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9" descr="Screen Shot 2012-09-09 at 9.23.30 A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6689"/>
            <a:ext cx="1441749" cy="10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PP banner wordmark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5" y="1"/>
            <a:ext cx="12205045" cy="46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49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ＭＳ Ｐゴシック" pitchFamily="-101" charset="-128"/>
          <a:cs typeface="ＭＳ Ｐゴシック" pitchFamily="-101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  <a:ea typeface="ＭＳ Ｐゴシック" pitchFamily="-101" charset="-128"/>
          <a:cs typeface="ＭＳ Ｐゴシック" pitchFamily="-10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-101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ＭＳ Ｐゴシック" pitchFamily="-101" charset="-128"/>
          <a:cs typeface="ＭＳ Ｐゴシック" pitchFamily="-101" charset="-128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ＭＳ Ｐゴシック" pitchFamily="-101" charset="-128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ＭＳ Ｐゴシック" pitchFamily="-101" charset="-128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1" charset="-128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chemeClr val="accent2"/>
        </a:buClr>
        <a:buFont typeface="Wingdings" pitchFamily="-101" charset="2"/>
        <a:buChar char="§"/>
        <a:defRPr sz="2000">
          <a:solidFill>
            <a:schemeClr val="tx1"/>
          </a:solidFill>
          <a:latin typeface="+mn-lt"/>
          <a:ea typeface="ＭＳ Ｐゴシック" pitchFamily="-10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NUL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8.png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2.mp4"/><Relationship Id="rId7" Type="http://schemas.openxmlformats.org/officeDocument/2006/relationships/oleObject" Target="../embeddings/oleObject14.bin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9.png"/><Relationship Id="rId4" Type="http://schemas.openxmlformats.org/officeDocument/2006/relationships/video" Target="../media/media2.mp4"/><Relationship Id="rId9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openxmlformats.org/officeDocument/2006/relationships/customXml" Target="../ink/ink1.xml"/><Relationship Id="rId17" Type="http://schemas.openxmlformats.org/officeDocument/2006/relationships/image" Target="../media/image27.png"/><Relationship Id="rId2" Type="http://schemas.openxmlformats.org/officeDocument/2006/relationships/image" Target="../media/image10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4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3.png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A090B5E-FBBD-5E44-B425-CE211C1A54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kumimoji="0" lang="en-I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charset="0"/>
                <a:ea typeface="ＭＳ Ｐゴシック" charset="0"/>
              </a:rPr>
              <a:t>Introduction to Multi-objective Optimization and Decision-making</a:t>
            </a:r>
            <a:endParaRPr lang="en-CN" dirty="0"/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2EAD3F42-F904-1F45-832A-E71D50309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400" y="3186105"/>
            <a:ext cx="9189453" cy="2949999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ja-JP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Kalyanmoy</a:t>
            </a:r>
            <a:r>
              <a:rPr kumimoji="0" lang="en-US" altLang="ja-JP" sz="3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 Deb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endParaRPr kumimoji="0" lang="en-US" altLang="ja-JP" sz="6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University Distinguished Professor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Koenig Endowed Chair Professor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Michigan State University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East Lansing, USA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endParaRPr kumimoji="0" lang="en-US" altLang="ja-JP" sz="12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kdeb@egr.msu.edu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ja-JP" sz="24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Verdana" charset="0"/>
                <a:ea typeface="ＭＳ Ｐゴシック" charset="0"/>
                <a:cs typeface="ＭＳ Ｐゴシック" charset="0"/>
                <a:hlinkClick r:id="rId2" invalidUrl="http://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kumimoji="0" lang="en-US" altLang="ja-JP" sz="24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www.egr.msu.edu</a:t>
            </a:r>
            <a:r>
              <a:rPr kumimoji="0" lang="en-US" altLang="ja-JP" sz="24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/~</a:t>
            </a:r>
            <a:r>
              <a:rPr kumimoji="0" lang="en-US" altLang="ja-JP" sz="2400" b="0" i="0" u="sng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Verdana" charset="0"/>
                <a:ea typeface="ＭＳ Ｐゴシック" charset="0"/>
                <a:cs typeface="ＭＳ Ｐゴシック" charset="0"/>
              </a:rPr>
              <a:t>kdeb</a:t>
            </a:r>
            <a:endParaRPr kumimoji="0" lang="en-US" altLang="ja-JP" sz="2400" b="0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1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device&#10;&#10;Description automatically generated">
            <a:extLst>
              <a:ext uri="{FF2B5EF4-FFF2-40B4-BE49-F238E27FC236}">
                <a16:creationId xmlns:a16="http://schemas.microsoft.com/office/drawing/2014/main" id="{E32323A2-A8BF-DD47-9A47-50A120ECB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8" b="1"/>
          <a:stretch/>
        </p:blipFill>
        <p:spPr>
          <a:xfrm>
            <a:off x="506941" y="2971806"/>
            <a:ext cx="11178117" cy="25484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8CAF8B0-5525-B641-93D2-84482552B2F8}"/>
              </a:ext>
            </a:extLst>
          </p:cNvPr>
          <p:cNvSpPr txBox="1"/>
          <p:nvPr/>
        </p:nvSpPr>
        <p:spPr>
          <a:xfrm>
            <a:off x="10386402" y="3299667"/>
            <a:ext cx="997563" cy="3501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10,297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9163C-E886-A412-D04D-DCFFB937A215}"/>
              </a:ext>
            </a:extLst>
          </p:cNvPr>
          <p:cNvGrpSpPr/>
          <p:nvPr/>
        </p:nvGrpSpPr>
        <p:grpSpPr>
          <a:xfrm>
            <a:off x="1574203" y="5462579"/>
            <a:ext cx="8575365" cy="761805"/>
            <a:chOff x="1574203" y="5462579"/>
            <a:chExt cx="8575365" cy="761805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5550B056-2F4A-944D-AE92-0F9FB01FE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681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9" name="AutoShape 9">
              <a:extLst>
                <a:ext uri="{FF2B5EF4-FFF2-40B4-BE49-F238E27FC236}">
                  <a16:creationId xmlns:a16="http://schemas.microsoft.com/office/drawing/2014/main" id="{79D29A16-B41C-D94D-9CE1-23C739159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2223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0" name="Text Box 10">
              <a:extLst>
                <a:ext uri="{FF2B5EF4-FFF2-40B4-BE49-F238E27FC236}">
                  <a16:creationId xmlns:a16="http://schemas.microsoft.com/office/drawing/2014/main" id="{B94D6055-2510-C542-A20C-6F710A5B7A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4609" y="5715497"/>
              <a:ext cx="93108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NSGA-II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1" name="Text Box 11">
              <a:extLst>
                <a:ext uri="{FF2B5EF4-FFF2-40B4-BE49-F238E27FC236}">
                  <a16:creationId xmlns:a16="http://schemas.microsoft.com/office/drawing/2014/main" id="{493CDC3D-B99C-2745-8971-32127BD564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5699" y="5916607"/>
              <a:ext cx="70564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NSGA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2" name="AutoShape 8">
              <a:extLst>
                <a:ext uri="{FF2B5EF4-FFF2-40B4-BE49-F238E27FC236}">
                  <a16:creationId xmlns:a16="http://schemas.microsoft.com/office/drawing/2014/main" id="{FFCA70B2-B326-9F44-ACA3-D7BC04CB0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3329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2EB785-CB04-8148-BC47-200948C0CA1C}"/>
                </a:ext>
              </a:extLst>
            </p:cNvPr>
            <p:cNvSpPr txBox="1"/>
            <p:nvPr/>
          </p:nvSpPr>
          <p:spPr>
            <a:xfrm>
              <a:off x="1574203" y="5916607"/>
              <a:ext cx="739305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MOGA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D793A4-25CE-384D-86AF-2E5817807E38}"/>
                </a:ext>
              </a:extLst>
            </p:cNvPr>
            <p:cNvSpPr txBox="1"/>
            <p:nvPr/>
          </p:nvSpPr>
          <p:spPr>
            <a:xfrm>
              <a:off x="2310903" y="5715497"/>
              <a:ext cx="691215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NPGA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80A8CD-F690-4148-9045-1A5693A3846E}"/>
                </a:ext>
              </a:extLst>
            </p:cNvPr>
            <p:cNvSpPr txBox="1"/>
            <p:nvPr/>
          </p:nvSpPr>
          <p:spPr>
            <a:xfrm>
              <a:off x="3736880" y="5715497"/>
              <a:ext cx="654346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400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SPEA</a:t>
              </a: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BBC4FE7E-A228-0C47-BAE0-44A1D6B735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6872" y="5715497"/>
              <a:ext cx="93326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MOEA/D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7" name="Text Box 10">
              <a:extLst>
                <a:ext uri="{FF2B5EF4-FFF2-40B4-BE49-F238E27FC236}">
                  <a16:creationId xmlns:a16="http://schemas.microsoft.com/office/drawing/2014/main" id="{C19EC718-9347-6547-A169-42535D6D1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3139" y="5715497"/>
              <a:ext cx="100642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NSGA-III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8" name="AutoShape 8">
              <a:extLst>
                <a:ext uri="{FF2B5EF4-FFF2-40B4-BE49-F238E27FC236}">
                  <a16:creationId xmlns:a16="http://schemas.microsoft.com/office/drawing/2014/main" id="{4334EA61-FDB7-C44B-BC8E-BD022842C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377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9" name="AutoShape 8">
              <a:extLst>
                <a:ext uri="{FF2B5EF4-FFF2-40B4-BE49-F238E27FC236}">
                  <a16:creationId xmlns:a16="http://schemas.microsoft.com/office/drawing/2014/main" id="{F6B6D577-6887-1D45-A562-050B6ED8C0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871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0" name="AutoShape 9">
              <a:extLst>
                <a:ext uri="{FF2B5EF4-FFF2-40B4-BE49-F238E27FC236}">
                  <a16:creationId xmlns:a16="http://schemas.microsoft.com/office/drawing/2014/main" id="{E2BD5977-7F70-AA46-80CC-87D7C8FB1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1434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1" name="Text Box 10">
              <a:extLst>
                <a:ext uri="{FF2B5EF4-FFF2-40B4-BE49-F238E27FC236}">
                  <a16:creationId xmlns:a16="http://schemas.microsoft.com/office/drawing/2014/main" id="{7F20E0B2-8F2B-B444-91CB-1C7EC678E2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0588" y="5916607"/>
              <a:ext cx="112909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R-NSGA-II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22" name="AutoShape 9">
              <a:extLst>
                <a:ext uri="{FF2B5EF4-FFF2-40B4-BE49-F238E27FC236}">
                  <a16:creationId xmlns:a16="http://schemas.microsoft.com/office/drawing/2014/main" id="{905D17AC-BA58-DA43-8386-652161964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7458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E2447AD0-EE0A-B94B-B63F-DD5299AE3D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6627" y="5715497"/>
              <a:ext cx="89800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ℇ-MOEA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24" name="AutoShape 7">
              <a:extLst>
                <a:ext uri="{FF2B5EF4-FFF2-40B4-BE49-F238E27FC236}">
                  <a16:creationId xmlns:a16="http://schemas.microsoft.com/office/drawing/2014/main" id="{509838CE-D0B8-9D47-B7BD-D66598E87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962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5" name="AutoShape 7">
              <a:extLst>
                <a:ext uri="{FF2B5EF4-FFF2-40B4-BE49-F238E27FC236}">
                  <a16:creationId xmlns:a16="http://schemas.microsoft.com/office/drawing/2014/main" id="{7DD1A95E-AD6B-2448-96C6-C5980AC85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4026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8B234065-6DB5-BC43-97E8-89334D4AAE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1940" y="5916607"/>
              <a:ext cx="119295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b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4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SMS-MOEA</a:t>
              </a:r>
              <a:endParaRPr lang="en-US" sz="14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28" name="AutoShape 9">
              <a:extLst>
                <a:ext uri="{FF2B5EF4-FFF2-40B4-BE49-F238E27FC236}">
                  <a16:creationId xmlns:a16="http://schemas.microsoft.com/office/drawing/2014/main" id="{A0EA146A-6DCD-CB49-A52B-274A932F5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8638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9" name="AutoShape 8">
              <a:extLst>
                <a:ext uri="{FF2B5EF4-FFF2-40B4-BE49-F238E27FC236}">
                  <a16:creationId xmlns:a16="http://schemas.microsoft.com/office/drawing/2014/main" id="{D1C854E8-B209-944A-B90F-4A9DFEC92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8077" y="5462579"/>
              <a:ext cx="127548" cy="241999"/>
            </a:xfrm>
            <a:prstGeom prst="upArrow">
              <a:avLst>
                <a:gd name="adj1" fmla="val 50000"/>
                <a:gd name="adj2" fmla="val 50758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DAEBF1-34C2-6D45-82A8-E4056307E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EMO: Early Methods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4392D187-72D0-CF40-A948-1D960662D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422" y="1130043"/>
            <a:ext cx="4869427" cy="185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charset="0"/>
              <a:buBlip>
                <a:blip r:embed="rId3"/>
              </a:buBlip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Early penalty-based approaches</a:t>
            </a:r>
          </a:p>
          <a:p>
            <a:pPr>
              <a:buBlip>
                <a:blip r:embed="rId3"/>
              </a:buBlip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VEGA (1984)</a:t>
            </a:r>
          </a:p>
          <a:p>
            <a:pPr>
              <a:buBlip>
                <a:blip r:embed="rId3"/>
              </a:buBlip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Goldberg's suggestion (1989) </a:t>
            </a:r>
          </a:p>
        </p:txBody>
      </p:sp>
      <p:sp>
        <p:nvSpPr>
          <p:cNvPr id="32" name="Rectangle 5">
            <a:extLst>
              <a:ext uri="{FF2B5EF4-FFF2-40B4-BE49-F238E27FC236}">
                <a16:creationId xmlns:a16="http://schemas.microsoft.com/office/drawing/2014/main" id="{9E791EB5-EFCE-3245-B679-C59634AA1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2152" y="1130043"/>
            <a:ext cx="5367037" cy="177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charset="0"/>
              <a:buBlip>
                <a:blip r:embed="rId3"/>
              </a:buBlip>
            </a:pPr>
            <a:r>
              <a:rPr lang="en-US" sz="2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MOGA, NSGA, NPGA (1993-95) used Goldberg’s suggestion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charset="0"/>
              <a:buBlip>
                <a:blip r:embed="rId3"/>
              </a:buBlip>
            </a:pPr>
            <a:endParaRPr lang="en-US" sz="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Wingdings" charset="0"/>
              <a:buBlip>
                <a:blip r:embed="rId3"/>
              </a:buBlip>
            </a:pPr>
            <a:r>
              <a:rPr lang="en-US" sz="22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Elitist EMO (SPEA, NSGA-II, PAES, MOMGA etc.) (1998 -- Present)</a:t>
            </a:r>
          </a:p>
        </p:txBody>
      </p:sp>
    </p:spTree>
    <p:extLst>
      <p:ext uri="{BB962C8B-B14F-4D97-AF65-F5344CB8AC3E}">
        <p14:creationId xmlns:p14="http://schemas.microsoft.com/office/powerpoint/2010/main" val="906835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D9ED0-6D55-B146-84EE-71470CF8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Elitist Non-dominated Sorting Genetic Algorithm (NSGA-II)</a:t>
            </a:r>
            <a:endParaRPr lang="en-CN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2B096BB-3CB2-F44A-9E35-0CAB1CD25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31" y="1108699"/>
            <a:ext cx="4448269" cy="353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0CA4D9F-2AAB-6F47-9D28-EF4394695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700360"/>
            <a:ext cx="5222635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NSGA-II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Modular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No additional parameter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Fast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b="1" kern="0" dirty="0">
                <a:solidFill>
                  <a:srgbClr val="00009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Commercialization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Heeds 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(NSGA-II like) 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ModeFrontier</a:t>
            </a: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Estico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iSIGHT</a:t>
            </a: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Engeneous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400" kern="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VisualDoc</a:t>
            </a: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20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Vanderplatts</a:t>
            </a:r>
            <a:r>
              <a:rPr lang="en-US" sz="20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 marL="0" indent="0">
              <a:lnSpc>
                <a:spcPct val="90000"/>
              </a:lnSpc>
              <a:buFont typeface="Wingdings" charset="0"/>
              <a:buNone/>
            </a:pPr>
            <a:endParaRPr lang="en-US" sz="28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0">
            <a:extLst>
              <a:ext uri="{FF2B5EF4-FFF2-40B4-BE49-F238E27FC236}">
                <a16:creationId xmlns:a16="http://schemas.microsoft.com/office/drawing/2014/main" id="{3D800E8B-1D0B-9C41-B912-912CDCD93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30" y="4597310"/>
            <a:ext cx="6057037" cy="1477328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None/>
            </a:pPr>
            <a:r>
              <a:rPr lang="en-US" sz="2000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Fast-Breaking Paper in Engineering by ISI Web of Science (Feb</a:t>
            </a:r>
            <a:r>
              <a:rPr lang="ja-JP" altLang="en-US" sz="2000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’</a:t>
            </a:r>
            <a:r>
              <a:rPr lang="en-US" sz="2000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04), Thomson Citation Laureate Award 2006, Current Classic and Most Highly Cited Paper (&gt;55,000+ Google Scholar citations)</a:t>
            </a:r>
            <a:endParaRPr lang="en-US" sz="1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0BBC8A-498D-134E-91D5-F408A240448D}"/>
              </a:ext>
            </a:extLst>
          </p:cNvPr>
          <p:cNvSpPr txBox="1"/>
          <p:nvPr/>
        </p:nvSpPr>
        <p:spPr>
          <a:xfrm>
            <a:off x="2570295" y="6310119"/>
            <a:ext cx="761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Deb, K., Pratap. A, Agarwal, S., and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Meyarivan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T. (2002). A fast and elitist multi-objective genetic algorithm: NSGA-II.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IEEE Transaction on Evolutionary Computation,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6(2), 181–197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B60C0C-F394-CFC4-0A91-A5892B2032E9}"/>
              </a:ext>
            </a:extLst>
          </p:cNvPr>
          <p:cNvSpPr txBox="1"/>
          <p:nvPr/>
        </p:nvSpPr>
        <p:spPr>
          <a:xfrm>
            <a:off x="187569" y="5707846"/>
            <a:ext cx="4700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pymoo.org</a:t>
            </a:r>
            <a:r>
              <a:rPr lang="en-US" sz="2400" dirty="0">
                <a:solidFill>
                  <a:schemeClr val="accent2"/>
                </a:solidFill>
              </a:rPr>
              <a:t> for a python code</a:t>
            </a:r>
          </a:p>
        </p:txBody>
      </p:sp>
    </p:spTree>
    <p:extLst>
      <p:ext uri="{BB962C8B-B14F-4D97-AF65-F5344CB8AC3E}">
        <p14:creationId xmlns:p14="http://schemas.microsoft.com/office/powerpoint/2010/main" val="1676526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389CE-9EA3-E74D-9699-64521BCA3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NSGA-II Procedure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4E949953-865E-FB4F-AD39-E9AD150A27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7822643"/>
              </p:ext>
            </p:extLst>
          </p:nvPr>
        </p:nvGraphicFramePr>
        <p:xfrm>
          <a:off x="1300613" y="2263734"/>
          <a:ext cx="6799514" cy="386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4420217" imgH="2514286" progId="Paint.Picture">
                  <p:embed/>
                </p:oleObj>
              </mc:Choice>
              <mc:Fallback>
                <p:oleObj name="Bitmap Image" r:id="rId3" imgW="4420217" imgH="2514286" progId="Paint.Picture">
                  <p:embed/>
                  <p:pic>
                    <p:nvPicPr>
                      <p:cNvPr id="1351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613" y="2263734"/>
                        <a:ext cx="6799514" cy="3867150"/>
                      </a:xfrm>
                      <a:prstGeom prst="rect">
                        <a:avLst/>
                      </a:prstGeom>
                      <a:noFill/>
                      <a:ln w="3175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21B665E-BF8E-D043-A34A-EB92DC0318A9}"/>
              </a:ext>
            </a:extLst>
          </p:cNvPr>
          <p:cNvSpPr txBox="1"/>
          <p:nvPr/>
        </p:nvSpPr>
        <p:spPr>
          <a:xfrm>
            <a:off x="66870" y="3940006"/>
            <a:ext cx="1233743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TS</a:t>
            </a:r>
            <a:r>
              <a:rPr lang="en-US" sz="1200" dirty="0">
                <a:solidFill>
                  <a:srgbClr val="FF0000"/>
                </a:solidFill>
              </a:rPr>
              <a:t>(R,CD), </a:t>
            </a:r>
            <a:r>
              <a:rPr lang="en-US" dirty="0" err="1"/>
              <a:t>Xover</a:t>
            </a:r>
            <a:r>
              <a:rPr lang="en-US" dirty="0"/>
              <a:t>, </a:t>
            </a:r>
            <a:r>
              <a:rPr lang="en-US" dirty="0" err="1"/>
              <a:t>Mut</a:t>
            </a:r>
            <a:endParaRPr lang="en-US" dirty="0"/>
          </a:p>
        </p:txBody>
      </p:sp>
      <p:sp>
        <p:nvSpPr>
          <p:cNvPr id="8" name="Bent Arrow 7">
            <a:extLst>
              <a:ext uri="{FF2B5EF4-FFF2-40B4-BE49-F238E27FC236}">
                <a16:creationId xmlns:a16="http://schemas.microsoft.com/office/drawing/2014/main" id="{6BA0536B-7C3D-8544-A98F-09149F6A00C6}"/>
              </a:ext>
            </a:extLst>
          </p:cNvPr>
          <p:cNvSpPr/>
          <p:nvPr/>
        </p:nvSpPr>
        <p:spPr bwMode="auto">
          <a:xfrm rot="10800000" flipH="1">
            <a:off x="753431" y="4851231"/>
            <a:ext cx="717424" cy="490855"/>
          </a:xfrm>
          <a:prstGeom prst="bentArrow">
            <a:avLst>
              <a:gd name="adj1" fmla="val 7022"/>
              <a:gd name="adj2" fmla="val 22753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101" charset="0"/>
            </a:endParaRPr>
          </a:p>
        </p:txBody>
      </p:sp>
      <p:sp>
        <p:nvSpPr>
          <p:cNvPr id="9" name="Bent Arrow 8">
            <a:extLst>
              <a:ext uri="{FF2B5EF4-FFF2-40B4-BE49-F238E27FC236}">
                <a16:creationId xmlns:a16="http://schemas.microsoft.com/office/drawing/2014/main" id="{91C3966C-1524-3F4A-BFAE-AB90043C8188}"/>
              </a:ext>
            </a:extLst>
          </p:cNvPr>
          <p:cNvSpPr/>
          <p:nvPr/>
        </p:nvSpPr>
        <p:spPr bwMode="auto">
          <a:xfrm rot="16200000" flipH="1">
            <a:off x="806699" y="3306648"/>
            <a:ext cx="509547" cy="818767"/>
          </a:xfrm>
          <a:prstGeom prst="bentArrow">
            <a:avLst>
              <a:gd name="adj1" fmla="val 7022"/>
              <a:gd name="adj2" fmla="val 22753"/>
              <a:gd name="adj3" fmla="val 25000"/>
              <a:gd name="adj4" fmla="val 4375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101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B4FF98-33EF-6C46-B4C3-73CB44FA0D7B}"/>
              </a:ext>
            </a:extLst>
          </p:cNvPr>
          <p:cNvSpPr txBox="1"/>
          <p:nvPr/>
        </p:nvSpPr>
        <p:spPr>
          <a:xfrm>
            <a:off x="8489702" y="188096"/>
            <a:ext cx="3462380" cy="2308324"/>
          </a:xfrm>
          <a:prstGeom prst="rect">
            <a:avLst/>
          </a:prstGeom>
          <a:solidFill>
            <a:schemeClr val="accent5">
              <a:lumMod val="90000"/>
              <a:alpha val="50000"/>
            </a:schemeClr>
          </a:solidFill>
          <a:ln w="12700">
            <a:solidFill>
              <a:srgbClr val="00009A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dirty="0"/>
              <a:t>TS</a:t>
            </a:r>
            <a:r>
              <a:rPr lang="en-US" baseline="-25000" dirty="0"/>
              <a:t>(R,CD)</a:t>
            </a:r>
            <a:r>
              <a:rPr lang="en-US" dirty="0"/>
              <a:t>(A,B):</a:t>
            </a:r>
          </a:p>
          <a:p>
            <a:r>
              <a:rPr lang="en-US" dirty="0"/>
              <a:t>  if R</a:t>
            </a:r>
            <a:r>
              <a:rPr lang="en-US" baseline="-25000" dirty="0"/>
              <a:t>A</a:t>
            </a:r>
            <a:r>
              <a:rPr lang="en-US" dirty="0"/>
              <a:t> &lt; R</a:t>
            </a:r>
            <a:r>
              <a:rPr lang="en-US" baseline="-25000" dirty="0"/>
              <a:t>B</a:t>
            </a:r>
            <a:r>
              <a:rPr lang="en-US" dirty="0"/>
              <a:t>, choose A</a:t>
            </a:r>
          </a:p>
          <a:p>
            <a:r>
              <a:rPr lang="en-US" dirty="0"/>
              <a:t>  if R</a:t>
            </a:r>
            <a:r>
              <a:rPr lang="en-US" baseline="-25000" dirty="0"/>
              <a:t>B</a:t>
            </a:r>
            <a:r>
              <a:rPr lang="en-US" dirty="0"/>
              <a:t> &lt; R</a:t>
            </a:r>
            <a:r>
              <a:rPr lang="en-US" baseline="-25000" dirty="0"/>
              <a:t>A</a:t>
            </a:r>
            <a:r>
              <a:rPr lang="en-US" dirty="0"/>
              <a:t>, choose B</a:t>
            </a:r>
          </a:p>
          <a:p>
            <a:r>
              <a:rPr lang="en-US" dirty="0"/>
              <a:t>  else //A &amp; B non-dominated </a:t>
            </a:r>
          </a:p>
          <a:p>
            <a:r>
              <a:rPr lang="en-US" dirty="0"/>
              <a:t>    if CD</a:t>
            </a:r>
            <a:r>
              <a:rPr lang="en-US" baseline="-25000" dirty="0"/>
              <a:t>A</a:t>
            </a:r>
            <a:r>
              <a:rPr lang="en-US" dirty="0"/>
              <a:t> &gt; CD</a:t>
            </a:r>
            <a:r>
              <a:rPr lang="en-US" baseline="-25000" dirty="0"/>
              <a:t>B</a:t>
            </a:r>
            <a:r>
              <a:rPr lang="en-US" dirty="0"/>
              <a:t>, choose A</a:t>
            </a:r>
          </a:p>
          <a:p>
            <a:r>
              <a:rPr lang="en-US" dirty="0"/>
              <a:t>    if CD</a:t>
            </a:r>
            <a:r>
              <a:rPr lang="en-US" baseline="-25000" dirty="0"/>
              <a:t>B</a:t>
            </a:r>
            <a:r>
              <a:rPr lang="en-US" dirty="0"/>
              <a:t> &gt; CD</a:t>
            </a:r>
            <a:r>
              <a:rPr lang="en-US" baseline="-25000" dirty="0"/>
              <a:t>A</a:t>
            </a:r>
            <a:r>
              <a:rPr lang="en-US" dirty="0"/>
              <a:t>, choose B</a:t>
            </a:r>
          </a:p>
          <a:p>
            <a:r>
              <a:rPr lang="en-US" dirty="0"/>
              <a:t>    else choose rand(A,B)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9DF825E-CF62-3C4E-B166-1F1243356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588" y="1244154"/>
            <a:ext cx="7055932" cy="82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lnSpc>
                <a:spcPct val="80000"/>
              </a:lnSpc>
              <a:buClr>
                <a:schemeClr val="tx2"/>
              </a:buClr>
              <a:buFont typeface="Wingdings" charset="0"/>
              <a:buAutoNum type="arabicPeriod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Elites are preserved</a:t>
            </a: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charset="0"/>
              <a:buAutoNum type="arabicPeriod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Clr>
                <a:schemeClr val="tx2"/>
              </a:buClr>
              <a:buFont typeface="+mj-lt"/>
              <a:buAutoNum type="arabicPeriod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Non-dominated solutions are emphasized</a:t>
            </a:r>
          </a:p>
          <a:p>
            <a:pPr>
              <a:lnSpc>
                <a:spcPct val="80000"/>
              </a:lnSpc>
              <a:buClr>
                <a:schemeClr val="tx2"/>
              </a:buClr>
              <a:buFont typeface="Wingdings" charset="0"/>
              <a:buNone/>
            </a:pPr>
            <a:endParaRPr lang="en-US" sz="24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6A722E-1C1C-694E-92D9-5018D4B92AA4}"/>
              </a:ext>
            </a:extLst>
          </p:cNvPr>
          <p:cNvSpPr txBox="1"/>
          <p:nvPr/>
        </p:nvSpPr>
        <p:spPr>
          <a:xfrm>
            <a:off x="9045035" y="2620696"/>
            <a:ext cx="3023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</a:t>
            </a:r>
            <a:r>
              <a:rPr lang="en-US" dirty="0" err="1"/>
              <a:t>soln</a:t>
            </a:r>
            <a:r>
              <a:rPr lang="en-US" dirty="0"/>
              <a:t> has Rank </a:t>
            </a:r>
            <a:r>
              <a:rPr lang="en-US" i="1" dirty="0"/>
              <a:t>R</a:t>
            </a:r>
            <a:r>
              <a:rPr lang="en-US" dirty="0"/>
              <a:t> and Crowd. Dist. </a:t>
            </a:r>
            <a:r>
              <a:rPr lang="en-US" i="1" dirty="0"/>
              <a:t>CD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755A6F-6A41-F611-4305-2A5D4CDEACC9}"/>
              </a:ext>
            </a:extLst>
          </p:cNvPr>
          <p:cNvGrpSpPr/>
          <p:nvPr/>
        </p:nvGrpSpPr>
        <p:grpSpPr>
          <a:xfrm>
            <a:off x="8176236" y="3268499"/>
            <a:ext cx="3971925" cy="3541713"/>
            <a:chOff x="6866469" y="2263776"/>
            <a:chExt cx="3971925" cy="3541713"/>
          </a:xfrm>
        </p:grpSpPr>
        <p:pic>
          <p:nvPicPr>
            <p:cNvPr id="19" name="Picture 18" descr="Screen Shot 2011-11-21 at 9.58.44 AM.png">
              <a:extLst>
                <a:ext uri="{FF2B5EF4-FFF2-40B4-BE49-F238E27FC236}">
                  <a16:creationId xmlns:a16="http://schemas.microsoft.com/office/drawing/2014/main" id="{2FAA6A88-BB33-0328-80B4-50B83C18F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6469" y="2263776"/>
              <a:ext cx="3971925" cy="354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9AF5661-7B6F-1D24-516E-BEB377F06E7F}"/>
                </a:ext>
              </a:extLst>
            </p:cNvPr>
            <p:cNvGrpSpPr/>
            <p:nvPr/>
          </p:nvGrpSpPr>
          <p:grpSpPr>
            <a:xfrm>
              <a:off x="7442732" y="2628901"/>
              <a:ext cx="3070225" cy="2454275"/>
              <a:chOff x="7442732" y="2628901"/>
              <a:chExt cx="3070225" cy="2454275"/>
            </a:xfrm>
          </p:grpSpPr>
          <p:sp>
            <p:nvSpPr>
              <p:cNvPr id="21" name="Donut 20">
                <a:extLst>
                  <a:ext uri="{FF2B5EF4-FFF2-40B4-BE49-F238E27FC236}">
                    <a16:creationId xmlns:a16="http://schemas.microsoft.com/office/drawing/2014/main" id="{BA363CBA-A654-82EB-13D9-D8F36B0B50E3}"/>
                  </a:ext>
                </a:extLst>
              </p:cNvPr>
              <p:cNvSpPr/>
              <p:nvPr/>
            </p:nvSpPr>
            <p:spPr bwMode="auto">
              <a:xfrm>
                <a:off x="7442732" y="2628901"/>
                <a:ext cx="377825" cy="376238"/>
              </a:xfrm>
              <a:prstGeom prst="donut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b"/>
              <a:lstStyle/>
              <a:p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2" name="Donut 21">
                <a:extLst>
                  <a:ext uri="{FF2B5EF4-FFF2-40B4-BE49-F238E27FC236}">
                    <a16:creationId xmlns:a16="http://schemas.microsoft.com/office/drawing/2014/main" id="{A3FBA844-2AB4-1B03-F059-BC6BC7C2844C}"/>
                  </a:ext>
                </a:extLst>
              </p:cNvPr>
              <p:cNvSpPr/>
              <p:nvPr/>
            </p:nvSpPr>
            <p:spPr bwMode="auto">
              <a:xfrm>
                <a:off x="8538107" y="4151314"/>
                <a:ext cx="377825" cy="377825"/>
              </a:xfrm>
              <a:prstGeom prst="donut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b"/>
              <a:lstStyle/>
              <a:p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  <p:sp>
            <p:nvSpPr>
              <p:cNvPr id="23" name="Donut 22">
                <a:extLst>
                  <a:ext uri="{FF2B5EF4-FFF2-40B4-BE49-F238E27FC236}">
                    <a16:creationId xmlns:a16="http://schemas.microsoft.com/office/drawing/2014/main" id="{47EA8D08-638C-FBC5-AF82-71AE53FBFA31}"/>
                  </a:ext>
                </a:extLst>
              </p:cNvPr>
              <p:cNvSpPr/>
              <p:nvPr/>
            </p:nvSpPr>
            <p:spPr bwMode="auto">
              <a:xfrm>
                <a:off x="10136719" y="4706939"/>
                <a:ext cx="376238" cy="376237"/>
              </a:xfrm>
              <a:prstGeom prst="donut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anchor="b"/>
              <a:lstStyle/>
              <a:p>
                <a:endParaRPr lang="en-US"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238EE7F-6ED9-275E-0C89-7AF80A61FE11}"/>
              </a:ext>
            </a:extLst>
          </p:cNvPr>
          <p:cNvSpPr txBox="1"/>
          <p:nvPr/>
        </p:nvSpPr>
        <p:spPr>
          <a:xfrm>
            <a:off x="892023" y="6340264"/>
            <a:ext cx="7284213" cy="4699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Deb, K., Pratap. A, Agarwal, S., and 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Meyarivan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T. (2002). A fast and elitist multi-objective genetic algorithm: NSGA-II.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IEEE Transaction on Evolutionary Computation,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6(2), 181–197</a:t>
            </a:r>
          </a:p>
        </p:txBody>
      </p:sp>
    </p:spTree>
    <p:extLst>
      <p:ext uri="{BB962C8B-B14F-4D97-AF65-F5344CB8AC3E}">
        <p14:creationId xmlns:p14="http://schemas.microsoft.com/office/powerpoint/2010/main" val="2683849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37BF2-DE20-CE4A-8329-6D5CE800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/>
              <a:t>Example</a:t>
            </a:r>
            <a:r>
              <a:rPr lang="en-US" dirty="0"/>
              <a:t>s of</a:t>
            </a:r>
            <a:r>
              <a:rPr lang="en-CN"/>
              <a:t> </a:t>
            </a:r>
            <a:r>
              <a:rPr lang="en-CN" dirty="0"/>
              <a:t>NSGA-II Simulations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D2AA1C-E721-7C4F-A7D4-FD6B16A15B23}"/>
              </a:ext>
            </a:extLst>
          </p:cNvPr>
          <p:cNvGrpSpPr/>
          <p:nvPr/>
        </p:nvGrpSpPr>
        <p:grpSpPr>
          <a:xfrm>
            <a:off x="916860" y="1336557"/>
            <a:ext cx="4683967" cy="4442014"/>
            <a:chOff x="538500" y="1336557"/>
            <a:chExt cx="4683967" cy="44420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824F62-5FAF-454A-8E69-E90631C95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00" y="2265595"/>
              <a:ext cx="4683967" cy="351297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1DD0E7-AEDC-A34E-8747-3A8E9AE3E9BC}"/>
                </a:ext>
              </a:extLst>
            </p:cNvPr>
            <p:cNvSpPr txBox="1"/>
            <p:nvPr/>
          </p:nvSpPr>
          <p:spPr>
            <a:xfrm>
              <a:off x="760383" y="1336557"/>
              <a:ext cx="42402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Unconstrained 2-objective</a:t>
              </a:r>
            </a:p>
            <a:p>
              <a:pPr algn="ctr"/>
              <a:r>
                <a:rPr lang="en-US" sz="2400" dirty="0"/>
                <a:t>Problem ZDT1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CFC389E-6159-E24F-A01C-D2BB2C31FEB2}"/>
              </a:ext>
            </a:extLst>
          </p:cNvPr>
          <p:cNvGrpSpPr/>
          <p:nvPr/>
        </p:nvGrpSpPr>
        <p:grpSpPr>
          <a:xfrm>
            <a:off x="6562221" y="1336556"/>
            <a:ext cx="4683967" cy="4442015"/>
            <a:chOff x="6562221" y="1336556"/>
            <a:chExt cx="4683967" cy="44420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083B05-0C7C-F44B-AE9A-30EE52425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221" y="2265596"/>
              <a:ext cx="4683967" cy="35129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C041B8-88EF-104C-9B64-A063E8DD5E75}"/>
                </a:ext>
              </a:extLst>
            </p:cNvPr>
            <p:cNvSpPr txBox="1"/>
            <p:nvPr/>
          </p:nvSpPr>
          <p:spPr>
            <a:xfrm>
              <a:off x="6967648" y="1336556"/>
              <a:ext cx="38731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Constrained 2-objective</a:t>
              </a:r>
            </a:p>
            <a:p>
              <a:pPr algn="ctr"/>
              <a:r>
                <a:rPr lang="en-US" sz="2400" dirty="0"/>
                <a:t>Problem TNK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28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B067-0AC4-4647-B6BD-D894F666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Why EMO Does So Well?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3C9E97DC-272F-F646-91E8-315F9EDB09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458147"/>
              </p:ext>
            </p:extLst>
          </p:nvPr>
        </p:nvGraphicFramePr>
        <p:xfrm>
          <a:off x="6781615" y="1530415"/>
          <a:ext cx="4513914" cy="3797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943636" imgH="2476190" progId="Paint.Picture">
                  <p:embed/>
                </p:oleObj>
              </mc:Choice>
              <mc:Fallback>
                <p:oleObj name="Bitmap Image" r:id="rId2" imgW="2943636" imgH="2476190" progId="Paint.Picture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3C9E97DC-272F-F646-91E8-315F9EDB09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615" y="1530415"/>
                        <a:ext cx="4513914" cy="37971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BE7CC344-CBFE-C140-9527-B0DB1D25E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99" y="1336022"/>
            <a:ext cx="5048789" cy="4398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Population approach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suits well to find multiple solutions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Niche-preservation methods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can be exploited to find diverse solutions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Implicit parallelism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helps provide a parallel search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4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Multiple applications of classical methods do not constitute a parallel search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Ø"/>
            </a:pPr>
            <a:endParaRPr lang="en-US" sz="24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886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6603945-3B94-1D43-A2D7-CD47B0046779}"/>
              </a:ext>
            </a:extLst>
          </p:cNvPr>
          <p:cNvGrpSpPr/>
          <p:nvPr/>
        </p:nvGrpSpPr>
        <p:grpSpPr>
          <a:xfrm>
            <a:off x="1285408" y="1628219"/>
            <a:ext cx="9922432" cy="3268901"/>
            <a:chOff x="1285408" y="1628219"/>
            <a:chExt cx="9922432" cy="326890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03983C-74DE-A14B-BAFA-10C91B7BADEC}"/>
                </a:ext>
              </a:extLst>
            </p:cNvPr>
            <p:cNvSpPr/>
            <p:nvPr/>
          </p:nvSpPr>
          <p:spPr bwMode="auto">
            <a:xfrm>
              <a:off x="1285408" y="3262669"/>
              <a:ext cx="5186512" cy="68957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b"/>
            <a:lstStyle/>
            <a:p>
              <a:pPr algn="ctr">
                <a:defRPr/>
              </a:pPr>
              <a:endParaRPr lang="en-US" sz="180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5" name="Picture 4" descr="Screen Shot 2013-11-05 at 9.39.28 AM.png">
              <a:extLst>
                <a:ext uri="{FF2B5EF4-FFF2-40B4-BE49-F238E27FC236}">
                  <a16:creationId xmlns:a16="http://schemas.microsoft.com/office/drawing/2014/main" id="{FE9206A4-94C9-2D41-8D10-7638A5711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8964" y="1628219"/>
              <a:ext cx="4308876" cy="3268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18C50B4-BC76-EF42-896F-0ACD094AD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77472"/>
            <a:ext cx="5894160" cy="496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charset="0"/>
              <a:buBlip>
                <a:blip r:embed="rId3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Multi-objective: {2,3} objectives</a:t>
            </a:r>
          </a:p>
          <a:p>
            <a:pPr>
              <a:buFont typeface="Wingdings" charset="0"/>
              <a:buBlip>
                <a:blip r:embed="rId3"/>
              </a:buBlip>
              <a:defRPr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Blip>
                <a:blip r:embed="rId3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Many-objective: &gt;3 objectives  </a:t>
            </a:r>
          </a:p>
          <a:p>
            <a:pPr>
              <a:buFont typeface="Wingdings" charset="0"/>
              <a:buBlip>
                <a:blip r:embed="rId3"/>
              </a:buBlip>
              <a:defRPr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Blip>
                <a:blip r:embed="rId3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EMO difficulties for many-obj. problems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Large fraction of population gets dominated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Dominant resistant </a:t>
            </a:r>
            <a:r>
              <a:rPr lang="en-US" sz="22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solns</a:t>
            </a: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.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Maintaining diversity difficult</a:t>
            </a:r>
          </a:p>
          <a:p>
            <a:pPr marL="927100" lvl="1" indent="-457200">
              <a:buFont typeface="Wingdings" charset="0"/>
              <a:buNone/>
              <a:defRPr/>
            </a:pPr>
            <a:endParaRPr lang="en-US" sz="19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  <a:p>
            <a:pPr>
              <a:defRPr/>
            </a:pPr>
            <a:endParaRPr lang="en-US" sz="21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589FE-5426-A648-BE08-71188D12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Evolutionary Many-Objective Optimization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30855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03983C-74DE-A14B-BAFA-10C91B7BADEC}"/>
              </a:ext>
            </a:extLst>
          </p:cNvPr>
          <p:cNvSpPr/>
          <p:nvPr/>
        </p:nvSpPr>
        <p:spPr bwMode="auto">
          <a:xfrm>
            <a:off x="1285408" y="4014509"/>
            <a:ext cx="5186512" cy="7810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pPr algn="ctr">
              <a:defRPr/>
            </a:pPr>
            <a:endParaRPr lang="en-US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8C50B4-BC76-EF42-896F-0ACD094AD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78000"/>
            <a:ext cx="5894160" cy="496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charset="0"/>
              <a:buBlip>
                <a:blip r:embed="rId2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Multi-objective: {2,3} objectives</a:t>
            </a:r>
          </a:p>
          <a:p>
            <a:pPr>
              <a:buFont typeface="Wingdings" charset="0"/>
              <a:buBlip>
                <a:blip r:embed="rId2"/>
              </a:buBlip>
              <a:defRPr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Blip>
                <a:blip r:embed="rId2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Many-objective: &gt;3 objectives  </a:t>
            </a:r>
          </a:p>
          <a:p>
            <a:pPr>
              <a:buFont typeface="Wingdings" charset="0"/>
              <a:buBlip>
                <a:blip r:embed="rId2"/>
              </a:buBlip>
              <a:defRPr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Blip>
                <a:blip r:embed="rId2"/>
              </a:buBlip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EMO difficulties for many-obj. problems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Large fraction of population gets dominated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Dominant resistant </a:t>
            </a:r>
            <a:r>
              <a:rPr lang="en-US" sz="22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solns</a:t>
            </a: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.</a:t>
            </a:r>
          </a:p>
          <a:p>
            <a:pPr marL="927100" lvl="1" indent="-457200">
              <a:buFont typeface="Verdana" charset="0"/>
              <a:buAutoNum type="arabicPeriod"/>
              <a:defRPr/>
            </a:pPr>
            <a:r>
              <a:rPr lang="en-US" sz="22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Maintaining diversity difficult</a:t>
            </a:r>
          </a:p>
          <a:p>
            <a:pPr marL="927100" lvl="1" indent="-457200">
              <a:buFont typeface="Wingdings" charset="0"/>
              <a:buNone/>
              <a:defRPr/>
            </a:pPr>
            <a:endParaRPr lang="en-US" sz="19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  <a:p>
            <a:pPr>
              <a:defRPr/>
            </a:pPr>
            <a:endParaRPr lang="en-US" sz="21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0589FE-5426-A648-BE08-71188D12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Evolutionary Many-Objective Optimization</a:t>
            </a:r>
            <a:endParaRPr lang="en-CN" dirty="0"/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B670BD95-AFA2-B741-A6A8-F77DF2F6E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6201" y="1451087"/>
            <a:ext cx="4098032" cy="417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13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creen Shot 2012-07-15 at 2.24.44 PM.png">
            <a:extLst>
              <a:ext uri="{FF2B5EF4-FFF2-40B4-BE49-F238E27FC236}">
                <a16:creationId xmlns:a16="http://schemas.microsoft.com/office/drawing/2014/main" id="{DA4B9C78-DBF0-E74A-9E5D-A554AAB73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836" y="3469192"/>
            <a:ext cx="3199445" cy="263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B4313-6771-BD4D-8BC6-AF8BD34A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Decomposition Based EMO:MOEA/D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ABDD2-60F0-BD4F-99FA-B01C80C7E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96" y="997585"/>
            <a:ext cx="3249212" cy="263715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CD498CE-4D30-7245-9D12-CEFA81BD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04247"/>
            <a:ext cx="5376000" cy="459265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200" dirty="0"/>
              <a:t>Multiple reference lines</a:t>
            </a:r>
          </a:p>
          <a:p>
            <a:pPr>
              <a:buFont typeface="Wingdings" pitchFamily="2" charset="2"/>
              <a:buChar char="Ø"/>
            </a:pPr>
            <a:endParaRPr lang="en-US" sz="600" dirty="0"/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Random association at first</a:t>
            </a:r>
          </a:p>
          <a:p>
            <a:pPr>
              <a:buFont typeface="Wingdings" pitchFamily="2" charset="2"/>
              <a:buChar char="Ø"/>
            </a:pPr>
            <a:endParaRPr lang="en-US" sz="600" dirty="0"/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Points from neighboring (</a:t>
            </a:r>
            <a:r>
              <a:rPr lang="en-US" sz="2200" i="1" dirty="0"/>
              <a:t>T</a:t>
            </a:r>
            <a:r>
              <a:rPr lang="en-US" sz="2200" dirty="0"/>
              <a:t>) lines are mated</a:t>
            </a:r>
          </a:p>
          <a:p>
            <a:pPr>
              <a:buFont typeface="Wingdings" pitchFamily="2" charset="2"/>
              <a:buChar char="Ø"/>
            </a:pPr>
            <a:endParaRPr lang="en-US" sz="600" dirty="0"/>
          </a:p>
          <a:p>
            <a:pPr>
              <a:buFont typeface="Wingdings" pitchFamily="2" charset="2"/>
              <a:buChar char="Ø"/>
            </a:pPr>
            <a:r>
              <a:rPr lang="en-US" sz="2200" dirty="0" err="1"/>
              <a:t>Offsprings</a:t>
            </a:r>
            <a:r>
              <a:rPr lang="en-US" sz="2200" dirty="0"/>
              <a:t> are associated with a line based on min.</a:t>
            </a:r>
          </a:p>
          <a:p>
            <a:pPr>
              <a:buFont typeface="Wingdings" pitchFamily="2" charset="2"/>
              <a:buChar char="Ø"/>
            </a:pPr>
            <a:endParaRPr lang="en-US" sz="600" dirty="0"/>
          </a:p>
          <a:p>
            <a:pPr lvl="1">
              <a:buFont typeface="Wingdings" pitchFamily="2" charset="2"/>
              <a:buChar char="q"/>
            </a:pPr>
            <a:r>
              <a:rPr lang="en-US" sz="2200" dirty="0"/>
              <a:t> </a:t>
            </a:r>
          </a:p>
          <a:p>
            <a:pPr lvl="1">
              <a:buFont typeface="Wingdings" pitchFamily="2" charset="2"/>
              <a:buChar char="q"/>
            </a:pPr>
            <a:endParaRPr lang="en-US" sz="600" dirty="0"/>
          </a:p>
          <a:p>
            <a:pPr lvl="1">
              <a:buFont typeface="Wingdings" pitchFamily="2" charset="2"/>
              <a:buChar char="q"/>
            </a:pPr>
            <a:r>
              <a:rPr lang="en-US" sz="2200" dirty="0"/>
              <a:t> </a:t>
            </a:r>
          </a:p>
          <a:p>
            <a:pPr>
              <a:buFont typeface="Wingdings" pitchFamily="2" charset="2"/>
              <a:buChar char="Ø"/>
            </a:pPr>
            <a:endParaRPr lang="en-US" sz="600" dirty="0"/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Offspring can replace </a:t>
            </a:r>
            <a:r>
              <a:rPr lang="en-US" sz="2200" i="1" dirty="0"/>
              <a:t>r</a:t>
            </a:r>
            <a:r>
              <a:rPr lang="en-US" sz="2200" dirty="0"/>
              <a:t> parents</a:t>
            </a:r>
          </a:p>
          <a:p>
            <a:pPr>
              <a:buFont typeface="Wingdings" pitchFamily="2" charset="2"/>
              <a:buChar char="Ø"/>
            </a:pP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2A8F44-7E2A-D043-AA16-BC13640AB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51" y="4510248"/>
            <a:ext cx="3558012" cy="551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8E1D97-2026-0C48-913B-0C01B9A06E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558" y="3986785"/>
            <a:ext cx="2155566" cy="489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325925-A7A7-9140-98D3-54C40AC0E89F}"/>
              </a:ext>
            </a:extLst>
          </p:cNvPr>
          <p:cNvSpPr txBox="1"/>
          <p:nvPr/>
        </p:nvSpPr>
        <p:spPr>
          <a:xfrm>
            <a:off x="720000" y="5695016"/>
            <a:ext cx="8663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Original study to 2-3 obj.</a:t>
            </a:r>
            <a:r>
              <a:rPr lang="zh-CN" altLang="en-US" sz="2400" dirty="0">
                <a:solidFill>
                  <a:schemeClr val="accent2"/>
                </a:solidFill>
              </a:rPr>
              <a:t>  </a:t>
            </a:r>
            <a:r>
              <a:rPr lang="en-US" altLang="zh-CN" sz="2400" dirty="0">
                <a:solidFill>
                  <a:schemeClr val="accent2"/>
                </a:solidFill>
              </a:rPr>
              <a:t>Additional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>
                <a:solidFill>
                  <a:schemeClr val="accent2"/>
                </a:solidFill>
              </a:rPr>
              <a:t>Param: </a:t>
            </a:r>
            <a:r>
              <a:rPr lang="en-US" sz="2400" i="1" dirty="0">
                <a:solidFill>
                  <a:schemeClr val="accent2"/>
                </a:solidFill>
              </a:rPr>
              <a:t>T</a:t>
            </a:r>
            <a:r>
              <a:rPr lang="en-US" sz="2400" dirty="0">
                <a:solidFill>
                  <a:schemeClr val="accent2"/>
                </a:solidFill>
              </a:rPr>
              <a:t>, 𝛳</a:t>
            </a:r>
            <a:r>
              <a:rPr lang="en-US" sz="2400" i="1" dirty="0">
                <a:solidFill>
                  <a:schemeClr val="accent2"/>
                </a:solidFill>
              </a:rPr>
              <a:t>, 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924760-9E1E-2042-AE81-F7503C619264}"/>
              </a:ext>
            </a:extLst>
          </p:cNvPr>
          <p:cNvSpPr txBox="1"/>
          <p:nvPr/>
        </p:nvSpPr>
        <p:spPr>
          <a:xfrm>
            <a:off x="2625158" y="6328730"/>
            <a:ext cx="71900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Zhang, Q., &amp; Li, H. (2007). MOEA/D: A </a:t>
            </a:r>
            <a:r>
              <a:rPr lang="en-US" sz="12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multiobjective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evolutionary algorithm based on decomposition. 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 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(6), 712-731.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64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338A7F-FBDF-CA47-A78D-B3469F6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NSGA-III:</a:t>
            </a:r>
            <a:br>
              <a:rPr lang="en-CN" dirty="0"/>
            </a:br>
            <a:r>
              <a:rPr lang="en-US" altLang="x-none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Step 0: </a:t>
            </a:r>
            <a:r>
              <a:rPr lang="en-US" altLang="x-none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Supply of Reference Points</a:t>
            </a:r>
            <a:endParaRPr lang="en-CN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C4FEB3-B92D-DE47-93BE-AAAA604BCB3D}"/>
              </a:ext>
            </a:extLst>
          </p:cNvPr>
          <p:cNvGrpSpPr/>
          <p:nvPr/>
        </p:nvGrpSpPr>
        <p:grpSpPr>
          <a:xfrm>
            <a:off x="6900724" y="1847605"/>
            <a:ext cx="5267831" cy="3608164"/>
            <a:chOff x="6749998" y="1747122"/>
            <a:chExt cx="5267831" cy="3608164"/>
          </a:xfrm>
        </p:grpSpPr>
        <p:pic>
          <p:nvPicPr>
            <p:cNvPr id="6" name="Picture 12" descr="Screen Shot 2012-07-15 at 2.38.22 PM.png">
              <a:extLst>
                <a:ext uri="{FF2B5EF4-FFF2-40B4-BE49-F238E27FC236}">
                  <a16:creationId xmlns:a16="http://schemas.microsoft.com/office/drawing/2014/main" id="{BF1BC145-A1C7-B44A-ADAC-AA38D063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998" y="1747122"/>
              <a:ext cx="5267831" cy="314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4">
              <a:extLst>
                <a:ext uri="{FF2B5EF4-FFF2-40B4-BE49-F238E27FC236}">
                  <a16:creationId xmlns:a16="http://schemas.microsoft.com/office/drawing/2014/main" id="{A2B94E4F-1122-7546-8DF0-27EC44B6E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0719" y="4893324"/>
              <a:ext cx="284638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dirty="0">
                  <a:solidFill>
                    <a:srgbClr val="000000"/>
                  </a:solidFill>
                </a:rPr>
                <a:t>p=4, M=3, H=15</a:t>
              </a:r>
            </a:p>
          </p:txBody>
        </p:sp>
      </p:grpSp>
      <p:sp>
        <p:nvSpPr>
          <p:cNvPr id="9" name="Rectangle 3">
            <a:extLst>
              <a:ext uri="{FF2B5EF4-FFF2-40B4-BE49-F238E27FC236}">
                <a16:creationId xmlns:a16="http://schemas.microsoft.com/office/drawing/2014/main" id="{4A2F2E99-3241-0949-B390-1052E001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727200"/>
            <a:ext cx="6343409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If no preference, use Das-and-Dennis’s approach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# pts.: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Else, supply a preferred set of reference points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Points are given on the </a:t>
            </a:r>
            <a:r>
              <a:rPr lang="en-US" altLang="x-none" sz="26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normalized hyper-plane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Any other structured set of points can also be supplied</a:t>
            </a:r>
          </a:p>
        </p:txBody>
      </p:sp>
      <p:pic>
        <p:nvPicPr>
          <p:cNvPr id="10" name="Picture 13" descr="Screen Shot 2012-07-15 at 2.38.54 PM.png">
            <a:extLst>
              <a:ext uri="{FF2B5EF4-FFF2-40B4-BE49-F238E27FC236}">
                <a16:creationId xmlns:a16="http://schemas.microsoft.com/office/drawing/2014/main" id="{DBCCDB7F-00EC-E744-9ED6-A301F6D82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77" y="2723874"/>
            <a:ext cx="20859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7AE17-75E5-1042-BE19-3E0ECEAE960A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</p:spTree>
    <p:extLst>
      <p:ext uri="{BB962C8B-B14F-4D97-AF65-F5344CB8AC3E}">
        <p14:creationId xmlns:p14="http://schemas.microsoft.com/office/powerpoint/2010/main" val="3509956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338A7F-FBDF-CA47-A78D-B3469F6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NSGA-III:</a:t>
            </a:r>
            <a:br>
              <a:rPr lang="en-CN" dirty="0"/>
            </a:br>
            <a:r>
              <a:rPr lang="en-US" altLang="x-none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Step 0: </a:t>
            </a:r>
            <a:r>
              <a:rPr lang="en-US" altLang="x-none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Supply of Reference Points</a:t>
            </a:r>
            <a:endParaRPr lang="en-CN" sz="3200" dirty="0"/>
          </a:p>
        </p:txBody>
      </p:sp>
      <p:pic>
        <p:nvPicPr>
          <p:cNvPr id="6" name="Picture 12" descr="Screen Shot 2012-07-15 at 2.38.22 PM.png">
            <a:extLst>
              <a:ext uri="{FF2B5EF4-FFF2-40B4-BE49-F238E27FC236}">
                <a16:creationId xmlns:a16="http://schemas.microsoft.com/office/drawing/2014/main" id="{BF1BC145-A1C7-B44A-ADAC-AA38D0630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967" y="1516442"/>
            <a:ext cx="3456110" cy="206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>
            <a:extLst>
              <a:ext uri="{FF2B5EF4-FFF2-40B4-BE49-F238E27FC236}">
                <a16:creationId xmlns:a16="http://schemas.microsoft.com/office/drawing/2014/main" id="{A2B94E4F-1122-7546-8DF0-27EC44B6E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835" y="3488162"/>
            <a:ext cx="17363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Verdana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 dirty="0">
                <a:solidFill>
                  <a:srgbClr val="000000"/>
                </a:solidFill>
              </a:rPr>
              <a:t>p=4, M=3, H=15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A2F2E99-3241-0949-B390-1052E001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727200"/>
            <a:ext cx="6343409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If no preference, use Das-and-Dennis’s approach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# pts.: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Else, supply a preferred set of reference points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Points are given on the </a:t>
            </a:r>
            <a:r>
              <a:rPr lang="en-US" altLang="x-none" sz="26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normalized hyper-plane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Any other structured set of points can also be supplied</a:t>
            </a:r>
          </a:p>
        </p:txBody>
      </p:sp>
      <p:pic>
        <p:nvPicPr>
          <p:cNvPr id="10" name="Picture 13" descr="Screen Shot 2012-07-15 at 2.38.54 PM.png">
            <a:extLst>
              <a:ext uri="{FF2B5EF4-FFF2-40B4-BE49-F238E27FC236}">
                <a16:creationId xmlns:a16="http://schemas.microsoft.com/office/drawing/2014/main" id="{DBCCDB7F-00EC-E744-9ED6-A301F6D82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77" y="2723874"/>
            <a:ext cx="20859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07AE17-75E5-1042-BE19-3E0ECEAE960A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5E1AAF8E-510E-9C41-B15A-49C78AF32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967" y="3745844"/>
            <a:ext cx="3456110" cy="23295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043184-C728-4A4C-9A09-09096EEEDE3D}"/>
              </a:ext>
            </a:extLst>
          </p:cNvPr>
          <p:cNvSpPr txBox="1"/>
          <p:nvPr/>
        </p:nvSpPr>
        <p:spPr>
          <a:xfrm>
            <a:off x="7173941" y="4181738"/>
            <a:ext cx="1972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Uniform</a:t>
            </a:r>
          </a:p>
          <a:p>
            <a:r>
              <a:rPr lang="en-US" dirty="0"/>
              <a:t>Unit-simplex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(Blank and Deb, 2020)</a:t>
            </a:r>
          </a:p>
        </p:txBody>
      </p:sp>
    </p:spTree>
    <p:extLst>
      <p:ext uri="{BB962C8B-B14F-4D97-AF65-F5344CB8AC3E}">
        <p14:creationId xmlns:p14="http://schemas.microsoft.com/office/powerpoint/2010/main" val="297901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02B56A-11F1-A24C-9476-28DA320DD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Outline of the Tutorial</a:t>
            </a:r>
            <a:endParaRPr lang="en-CN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DE10488-933B-A04C-B408-55BF2C43F7D5}"/>
              </a:ext>
            </a:extLst>
          </p:cNvPr>
          <p:cNvSpPr txBox="1">
            <a:spLocks/>
          </p:cNvSpPr>
          <p:nvPr/>
        </p:nvSpPr>
        <p:spPr bwMode="auto">
          <a:xfrm>
            <a:off x="467099" y="1896688"/>
            <a:ext cx="8497064" cy="458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ＭＳ Ｐゴシック" pitchFamily="-101" charset="-128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4EEACAE-6504-3E42-B0DA-BECB5706E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416272"/>
            <a:ext cx="10668000" cy="4267200"/>
          </a:xfrm>
        </p:spPr>
        <p:txBody>
          <a:bodyPr/>
          <a:lstStyle/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Multi-objective Optimization (MOO)</a:t>
            </a: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ＭＳ Ｐゴシック" pitchFamily="-101" charset="-128"/>
            </a:endParaRP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Evol</a:t>
            </a:r>
            <a:r>
              <a:rPr lang="en-US" sz="2400" dirty="0" err="1">
                <a:solidFill>
                  <a:srgbClr val="000000"/>
                </a:solidFill>
                <a:latin typeface="Verdana"/>
              </a:rPr>
              <a:t>utionary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 Multi-objective Optimization (EMO)</a:t>
            </a: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endParaRPr lang="en-US" sz="2400" dirty="0">
              <a:solidFill>
                <a:srgbClr val="000000"/>
              </a:solidFill>
              <a:latin typeface="Verdana"/>
            </a:endParaRP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ＭＳ Ｐゴシック" pitchFamily="-101" charset="-128"/>
              </a:rPr>
              <a:t>EMO Methods</a:t>
            </a: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endParaRPr lang="en-US" sz="2400" dirty="0">
              <a:solidFill>
                <a:srgbClr val="000000"/>
              </a:solidFill>
              <a:latin typeface="Verdana"/>
            </a:endParaRP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EMO and Decision Making</a:t>
            </a: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endParaRPr lang="en-US" sz="2400" dirty="0">
              <a:solidFill>
                <a:srgbClr val="000000"/>
              </a:solidFill>
              <a:latin typeface="Verdana"/>
            </a:endParaRPr>
          </a:p>
          <a:p>
            <a:pPr marL="469900" marR="0" lvl="0" indent="-469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 typeface="Wingdings" charset="0"/>
              <a:buChar char="o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91950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338A7F-FBDF-CA47-A78D-B3469F6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NSGA-III:</a:t>
            </a:r>
            <a:br>
              <a:rPr lang="en-CN" dirty="0"/>
            </a:br>
            <a:r>
              <a:rPr lang="en-US" altLang="x-none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Step 1: </a:t>
            </a:r>
            <a:r>
              <a:rPr lang="en-US" altLang="x-none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Identification of Non-dominated Fronts</a:t>
            </a:r>
            <a:endParaRPr lang="en-CN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A2F2E99-3241-0949-B390-1052E001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727200"/>
            <a:ext cx="6343409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x-none" sz="26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Parent and offspring population combined to R</a:t>
            </a: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Non-dominated sorting of R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Collect and save fronts 1 to l to S, delete other fronts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If |S|=N, P</a:t>
            </a:r>
            <a:r>
              <a:rPr lang="en-US" altLang="x-none" sz="2600" baseline="-25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t+1 </a:t>
            </a: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= S, go to next iteration</a:t>
            </a:r>
            <a:endParaRPr lang="en-US" altLang="x-none" sz="2600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Else, P</a:t>
            </a:r>
            <a:r>
              <a:rPr lang="en-US" altLang="x-none" sz="2600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t+1 </a:t>
            </a:r>
            <a:r>
              <a:rPr lang="en-US" altLang="x-none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= {F</a:t>
            </a:r>
            <a:r>
              <a:rPr lang="en-US" altLang="x-none" sz="2600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1</a:t>
            </a:r>
            <a:r>
              <a:rPr lang="en-US" altLang="x-none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,…,F</a:t>
            </a:r>
            <a:r>
              <a:rPr lang="en-US" altLang="x-none" sz="2600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l-1</a:t>
            </a:r>
            <a:r>
              <a:rPr lang="en-US" altLang="x-none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}, remaining pts chosen from F</a:t>
            </a:r>
            <a:r>
              <a:rPr lang="en-US" altLang="x-none" sz="2600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l 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7AE17-75E5-1042-BE19-3E0ECEAE960A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4201DD-B39E-0E49-915A-818899DF7E05}"/>
              </a:ext>
            </a:extLst>
          </p:cNvPr>
          <p:cNvGrpSpPr/>
          <p:nvPr/>
        </p:nvGrpSpPr>
        <p:grpSpPr>
          <a:xfrm>
            <a:off x="7332628" y="2068321"/>
            <a:ext cx="4323460" cy="3919506"/>
            <a:chOff x="5443538" y="1736725"/>
            <a:chExt cx="3602037" cy="3265488"/>
          </a:xfrm>
        </p:grpSpPr>
        <p:pic>
          <p:nvPicPr>
            <p:cNvPr id="15" name="Picture 7" descr="Screen Shot 2012-07-15 at 2.09.15 PM.png">
              <a:extLst>
                <a:ext uri="{FF2B5EF4-FFF2-40B4-BE49-F238E27FC236}">
                  <a16:creationId xmlns:a16="http://schemas.microsoft.com/office/drawing/2014/main" id="{F6971F7D-B8AB-8246-B369-038D87DC9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538" y="1736725"/>
              <a:ext cx="3602037" cy="274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7EABB7A-2CF7-CE40-B998-91AC88847F12}"/>
                </a:ext>
              </a:extLst>
            </p:cNvPr>
            <p:cNvSpPr/>
            <p:nvPr/>
          </p:nvSpPr>
          <p:spPr bwMode="auto">
            <a:xfrm rot="1944372">
              <a:off x="5678488" y="2624138"/>
              <a:ext cx="2589212" cy="995362"/>
            </a:xfrm>
            <a:prstGeom prst="ellips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b"/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x-none" altLang="x-none" sz="18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8EB90B-7BA4-9848-812C-A829FEDDDFC7}"/>
                </a:ext>
              </a:extLst>
            </p:cNvPr>
            <p:cNvSpPr txBox="1"/>
            <p:nvPr/>
          </p:nvSpPr>
          <p:spPr>
            <a:xfrm>
              <a:off x="8134350" y="3719513"/>
              <a:ext cx="749300" cy="4619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</a:t>
              </a:r>
              <a:r>
                <a:rPr lang="en-US" altLang="x-none" baseline="-25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t+1</a:t>
              </a:r>
              <a:endParaRPr lang="en-US" altLang="x-none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678527-AAD8-A449-863C-1AF17BDF537B}"/>
                </a:ext>
              </a:extLst>
            </p:cNvPr>
            <p:cNvSpPr txBox="1"/>
            <p:nvPr/>
          </p:nvSpPr>
          <p:spPr>
            <a:xfrm>
              <a:off x="8534400" y="3244850"/>
              <a:ext cx="417513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</a:t>
              </a:r>
              <a:r>
                <a:rPr lang="en-US" altLang="x-none" baseline="-250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</a:t>
              </a:r>
              <a:endParaRPr lang="en-US" altLang="x-none"/>
            </a:p>
          </p:txBody>
        </p:sp>
        <p:sp>
          <p:nvSpPr>
            <p:cNvPr id="19" name="TextBox 11">
              <a:extLst>
                <a:ext uri="{FF2B5EF4-FFF2-40B4-BE49-F238E27FC236}">
                  <a16:creationId xmlns:a16="http://schemas.microsoft.com/office/drawing/2014/main" id="{71991CAD-E407-5643-9D15-17E4BA4515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4350" y="4540250"/>
              <a:ext cx="8620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Verdana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/>
                <a:t>N=7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2311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338A7F-FBDF-CA47-A78D-B3469F6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NSGA-III:</a:t>
            </a:r>
            <a:br>
              <a:rPr lang="en-CN" dirty="0"/>
            </a:br>
            <a:r>
              <a:rPr lang="en-US" altLang="x-none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Step 2: </a:t>
            </a:r>
            <a:r>
              <a:rPr lang="en-US" altLang="x-none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Normalization of Population Members</a:t>
            </a:r>
            <a:endParaRPr lang="en-CN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A2F2E99-3241-0949-B390-1052E001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1" y="1727200"/>
            <a:ext cx="641433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Identify ideal point of S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Translate all members of S to make new ideal pt. as origin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Identify extreme pts.:</a:t>
            </a:r>
          </a:p>
          <a:p>
            <a:pPr>
              <a:buFont typeface="Wingdings" pitchFamily="2" charset="2"/>
              <a:buChar char="Ø"/>
            </a:pPr>
            <a:endParaRPr lang="en-US" altLang="x-none" sz="12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marL="0" indent="0">
              <a:buNone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Update with previous extreme pts.</a:t>
            </a:r>
            <a:endParaRPr lang="en-US" altLang="x-none" sz="2600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Normalize using ideal and extreme points obtained</a:t>
            </a:r>
            <a:r>
              <a:rPr lang="en-US" altLang="x-none" sz="2600" baseline="-25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 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7AE17-75E5-1042-BE19-3E0ECEAE960A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  <p:pic>
        <p:nvPicPr>
          <p:cNvPr id="12" name="Picture 13" descr="Screen Shot 2012-07-15 at 2.19.13 PM.png">
            <a:extLst>
              <a:ext uri="{FF2B5EF4-FFF2-40B4-BE49-F238E27FC236}">
                <a16:creationId xmlns:a16="http://schemas.microsoft.com/office/drawing/2014/main" id="{29EC07B9-C575-2544-8A3C-6119E654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"/>
          <a:stretch/>
        </p:blipFill>
        <p:spPr bwMode="auto">
          <a:xfrm>
            <a:off x="7589988" y="1757344"/>
            <a:ext cx="3844245" cy="389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2-07-15 at 2.17.02 PM.png">
            <a:extLst>
              <a:ext uri="{FF2B5EF4-FFF2-40B4-BE49-F238E27FC236}">
                <a16:creationId xmlns:a16="http://schemas.microsoft.com/office/drawing/2014/main" id="{581E065F-980D-BB46-B8D6-014D4FBF7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666" y="3841801"/>
            <a:ext cx="4953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109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338A7F-FBDF-CA47-A78D-B3469F69C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NSGA-III:</a:t>
            </a:r>
            <a:br>
              <a:rPr lang="en-CN" dirty="0"/>
            </a:br>
            <a:r>
              <a:rPr lang="en-US" altLang="x-none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Step 2: </a:t>
            </a:r>
            <a:r>
              <a:rPr lang="en-US" altLang="x-none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Association of Population Members</a:t>
            </a:r>
            <a:endParaRPr lang="en-CN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A2F2E99-3241-0949-B390-1052E001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1" y="1727200"/>
            <a:ext cx="5128140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Reference line for each ref. pt. is found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The ref. pt. having shortest perpendicular dist. from a S member is associated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endParaRPr lang="en-US" altLang="x-none" sz="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US" altLang="x-none" sz="26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 reference point may have zero, one, or more than one S members associated</a:t>
            </a:r>
            <a:endParaRPr lang="en-US" altLang="x-none" sz="2600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07AE17-75E5-1042-BE19-3E0ECEAE960A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  <p:pic>
        <p:nvPicPr>
          <p:cNvPr id="7" name="Picture 7" descr="Screen Shot 2012-07-15 at 2.24.44 PM.png">
            <a:extLst>
              <a:ext uri="{FF2B5EF4-FFF2-40B4-BE49-F238E27FC236}">
                <a16:creationId xmlns:a16="http://schemas.microsoft.com/office/drawing/2014/main" id="{DE4E1289-9D56-2943-B26C-377C685CB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518" y="1921948"/>
            <a:ext cx="5047622" cy="415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23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8336-0F1B-4544-922C-CB08CAA7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Simulation of NSGA-III on 3-Obj. Problem</a:t>
            </a:r>
          </a:p>
        </p:txBody>
      </p:sp>
      <p:pic>
        <p:nvPicPr>
          <p:cNvPr id="4" name="Picture 3" descr="dtlz2_optimization_animation_fixed.gif">
            <a:extLst>
              <a:ext uri="{FF2B5EF4-FFF2-40B4-BE49-F238E27FC236}">
                <a16:creationId xmlns:a16="http://schemas.microsoft.com/office/drawing/2014/main" id="{D7C9D125-2039-5243-BC83-6045430DE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601" y="1085222"/>
            <a:ext cx="5934799" cy="50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DB5ACD-D65D-7147-8E71-CE4B483DC6BE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</p:spTree>
    <p:extLst>
      <p:ext uri="{BB962C8B-B14F-4D97-AF65-F5344CB8AC3E}">
        <p14:creationId xmlns:p14="http://schemas.microsoft.com/office/powerpoint/2010/main" val="1431151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8336-0F1B-4544-922C-CB08CAA78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More Results of NSGA-III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B5ACD-D65D-7147-8E71-CE4B483DC6BE}"/>
              </a:ext>
            </a:extLst>
          </p:cNvPr>
          <p:cNvSpPr txBox="1"/>
          <p:nvPr/>
        </p:nvSpPr>
        <p:spPr>
          <a:xfrm>
            <a:off x="2411894" y="6218199"/>
            <a:ext cx="76418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Deb, K. and Jain, H. (2014). Evolutionary Many-Objective Optimization Algorithm Using Reference-point Based Non-dominated Sorting Approach, Part I: Solving Problems with Box Constraints. </a:t>
            </a:r>
            <a:r>
              <a:rPr lang="en-US" sz="12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IEEE Transactions on Evolutionary Computation</a:t>
            </a:r>
            <a:r>
              <a:rPr 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18(4), 577–601.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E774EF6-2EE2-A649-9CD5-DD4C4CFE00D9}"/>
              </a:ext>
            </a:extLst>
          </p:cNvPr>
          <p:cNvGrpSpPr/>
          <p:nvPr/>
        </p:nvGrpSpPr>
        <p:grpSpPr>
          <a:xfrm>
            <a:off x="1001189" y="1249719"/>
            <a:ext cx="4611636" cy="2389764"/>
            <a:chOff x="410725" y="1554668"/>
            <a:chExt cx="4611636" cy="23897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3C9B123-9BF6-9045-8CB6-57B6E01B2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25" y="1554668"/>
              <a:ext cx="3340024" cy="23897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4E9910-2F01-0646-81FB-520ACFAA463F}"/>
                </a:ext>
              </a:extLst>
            </p:cNvPr>
            <p:cNvSpPr txBox="1"/>
            <p:nvPr/>
          </p:nvSpPr>
          <p:spPr>
            <a:xfrm>
              <a:off x="2926916" y="2399108"/>
              <a:ext cx="209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Crashworthiness</a:t>
              </a:r>
            </a:p>
          </p:txBody>
        </p:sp>
      </p:grpSp>
      <p:pic>
        <p:nvPicPr>
          <p:cNvPr id="10" name="Picture 9" descr="Screen Shot 2014-05-20 at 3.58.47 PM.png">
            <a:extLst>
              <a:ext uri="{FF2B5EF4-FFF2-40B4-BE49-F238E27FC236}">
                <a16:creationId xmlns:a16="http://schemas.microsoft.com/office/drawing/2014/main" id="{1FFA961E-1532-DD4B-9625-A0540D338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14" y="3711180"/>
            <a:ext cx="3148012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5A04DC-14E7-AB4E-B0C0-3DB237E4DE51}"/>
              </a:ext>
            </a:extLst>
          </p:cNvPr>
          <p:cNvSpPr txBox="1"/>
          <p:nvPr/>
        </p:nvSpPr>
        <p:spPr>
          <a:xfrm>
            <a:off x="3063132" y="5042207"/>
            <a:ext cx="125253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/>
              <a:t>A few</a:t>
            </a:r>
          </a:p>
          <a:p>
            <a:pPr algn="l">
              <a:defRPr/>
            </a:pPr>
            <a:r>
              <a:rPr lang="en-US" dirty="0"/>
              <a:t>Solutions</a:t>
            </a:r>
          </a:p>
        </p:txBody>
      </p:sp>
      <p:pic>
        <p:nvPicPr>
          <p:cNvPr id="13" name="Picture 11" descr="Screen Shot 2014-05-20 at 4.00.03 PM.png">
            <a:extLst>
              <a:ext uri="{FF2B5EF4-FFF2-40B4-BE49-F238E27FC236}">
                <a16:creationId xmlns:a16="http://schemas.microsoft.com/office/drawing/2014/main" id="{5BCC83B4-44AC-D943-BA35-2FBE9F6D6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18" y="3760419"/>
            <a:ext cx="3148012" cy="227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FE9CFF-C6DE-C04C-A9AC-90C0F5027242}"/>
              </a:ext>
            </a:extLst>
          </p:cNvPr>
          <p:cNvSpPr txBox="1"/>
          <p:nvPr/>
        </p:nvSpPr>
        <p:spPr>
          <a:xfrm>
            <a:off x="5018826" y="5417498"/>
            <a:ext cx="1566863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Constrained</a:t>
            </a:r>
          </a:p>
          <a:p>
            <a:pPr>
              <a:defRPr/>
            </a:pPr>
            <a:r>
              <a:rPr lang="en-US" dirty="0"/>
              <a:t>Problem</a:t>
            </a:r>
          </a:p>
        </p:txBody>
      </p:sp>
      <p:pic>
        <p:nvPicPr>
          <p:cNvPr id="15" name="Picture 10" descr="Screen Shot 2014-05-20 at 3.59.41 PM.png">
            <a:extLst>
              <a:ext uri="{FF2B5EF4-FFF2-40B4-BE49-F238E27FC236}">
                <a16:creationId xmlns:a16="http://schemas.microsoft.com/office/drawing/2014/main" id="{DCE2130D-476E-7D48-9030-A02DF7D6C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221" y="3770182"/>
            <a:ext cx="3148012" cy="225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C320B1-133A-7148-B71F-00B4B0F38387}"/>
              </a:ext>
            </a:extLst>
          </p:cNvPr>
          <p:cNvSpPr txBox="1"/>
          <p:nvPr/>
        </p:nvSpPr>
        <p:spPr>
          <a:xfrm>
            <a:off x="10120422" y="5188067"/>
            <a:ext cx="156686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Constrained</a:t>
            </a:r>
          </a:p>
          <a:p>
            <a:pPr>
              <a:defRPr/>
            </a:pPr>
            <a:r>
              <a:rPr lang="en-US" dirty="0"/>
              <a:t>Problem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FD55ECE-C12B-5D4F-9996-C3A64A07FD6F}"/>
              </a:ext>
            </a:extLst>
          </p:cNvPr>
          <p:cNvGrpSpPr/>
          <p:nvPr/>
        </p:nvGrpSpPr>
        <p:grpSpPr>
          <a:xfrm>
            <a:off x="6046613" y="1160314"/>
            <a:ext cx="5789716" cy="2568575"/>
            <a:chOff x="6046613" y="1160314"/>
            <a:chExt cx="5789716" cy="2568575"/>
          </a:xfrm>
        </p:grpSpPr>
        <p:pic>
          <p:nvPicPr>
            <p:cNvPr id="17" name="Picture 8" descr="Screen Shot 2014-05-20 at 3.57.55 PM.png">
              <a:extLst>
                <a:ext uri="{FF2B5EF4-FFF2-40B4-BE49-F238E27FC236}">
                  <a16:creationId xmlns:a16="http://schemas.microsoft.com/office/drawing/2014/main" id="{3317A53D-E3CA-A54D-88FD-DBD492AC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613" y="1160314"/>
              <a:ext cx="4581525" cy="256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46C087C-9971-6D44-B51A-7F0DFB0C2603}"/>
                </a:ext>
              </a:extLst>
            </p:cNvPr>
            <p:cNvSpPr txBox="1"/>
            <p:nvPr/>
          </p:nvSpPr>
          <p:spPr>
            <a:xfrm>
              <a:off x="10704288" y="1955659"/>
              <a:ext cx="1132041" cy="646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10-obj. </a:t>
              </a:r>
            </a:p>
            <a:p>
              <a:pPr>
                <a:defRPr/>
              </a:pPr>
              <a:r>
                <a:rPr lang="en-US" dirty="0"/>
                <a:t>Problem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9890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640C-159C-2145-A3D8-264D410B5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Making Decisions: </a:t>
            </a:r>
            <a:r>
              <a:rPr lang="en-CN" i="1" dirty="0"/>
              <a:t>A-priori</a:t>
            </a:r>
            <a:r>
              <a:rPr lang="en-CN" dirty="0"/>
              <a:t> or </a:t>
            </a:r>
            <a:r>
              <a:rPr lang="en-CN" i="1" dirty="0"/>
              <a:t>A-</a:t>
            </a:r>
            <a:r>
              <a:rPr lang="en-US" i="1" dirty="0"/>
              <a:t>Posteriori</a:t>
            </a:r>
            <a:endParaRPr lang="en-CN" i="1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76B0D81-FAC6-3644-A7AD-B169694D6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277937"/>
            <a:ext cx="5542695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charset="0"/>
              <a:buBlip>
                <a:blip r:embed="rId3"/>
              </a:buBlip>
            </a:pPr>
            <a:r>
              <a:rPr lang="en-US" sz="2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Ranking based on closeness to each reference point or a reference direction</a:t>
            </a:r>
          </a:p>
          <a:p>
            <a:pPr>
              <a:buFont typeface="Wingdings" charset="0"/>
              <a:buBlip>
                <a:blip r:embed="rId3"/>
              </a:buBlip>
            </a:pPr>
            <a:endParaRPr lang="el-GR" sz="2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5AEB0C-9A1D-B04A-839F-72A941221F40}"/>
              </a:ext>
            </a:extLst>
          </p:cNvPr>
          <p:cNvGrpSpPr/>
          <p:nvPr/>
        </p:nvGrpSpPr>
        <p:grpSpPr>
          <a:xfrm>
            <a:off x="1128469" y="2764301"/>
            <a:ext cx="9592540" cy="2855518"/>
            <a:chOff x="766233" y="3120957"/>
            <a:chExt cx="9592540" cy="2855518"/>
          </a:xfrm>
        </p:grpSpPr>
        <p:graphicFrame>
          <p:nvGraphicFramePr>
            <p:cNvPr id="10" name="Object 2">
              <a:extLst>
                <a:ext uri="{FF2B5EF4-FFF2-40B4-BE49-F238E27FC236}">
                  <a16:creationId xmlns:a16="http://schemas.microsoft.com/office/drawing/2014/main" id="{D9CC6A41-F370-A24B-A435-57E2AF72A8B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6233" y="3429000"/>
            <a:ext cx="5427662" cy="2486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4" imgW="4244708" imgH="1943268" progId="Paint.Picture">
                    <p:embed/>
                  </p:oleObj>
                </mc:Choice>
                <mc:Fallback>
                  <p:oleObj name="Bitmap Image" r:id="rId4" imgW="4244708" imgH="1943268" progId="Paint.Picture">
                    <p:embed/>
                    <p:pic>
                      <p:nvPicPr>
                        <p:cNvPr id="10" name="Object 2">
                          <a:extLst>
                            <a:ext uri="{FF2B5EF4-FFF2-40B4-BE49-F238E27FC236}">
                              <a16:creationId xmlns:a16="http://schemas.microsoft.com/office/drawing/2014/main" id="{D9CC6A41-F370-A24B-A435-57E2AF72A8B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6233" y="3429000"/>
                          <a:ext cx="5427662" cy="2486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F9870557-E27C-8544-A3D8-D48DC5220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8036" y="3146351"/>
              <a:ext cx="52509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fi-FI" sz="18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R-NSGA-II: </a:t>
              </a:r>
              <a:r>
                <a:rPr lang="fi-FI" sz="1800" dirty="0" err="1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Deb</a:t>
              </a:r>
              <a:r>
                <a:rPr lang="fi-FI" sz="18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and </a:t>
              </a:r>
              <a:r>
                <a:rPr lang="fi-FI" sz="1800" dirty="0" err="1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Sundar</a:t>
              </a:r>
              <a:r>
                <a:rPr lang="fi-FI" sz="1800" dirty="0">
                  <a:solidFill>
                    <a:srgbClr val="FF133A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(GECCO 2006)</a:t>
              </a:r>
              <a:endParaRPr lang="en-US" sz="1800" dirty="0">
                <a:solidFill>
                  <a:srgbClr val="FF133A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87925659-FB69-8144-94E3-A8AE2F70A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508" y="3120957"/>
              <a:ext cx="9551265" cy="2855518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EEA9C68A-69E0-A043-8CED-74C8935D03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901724"/>
              </p:ext>
            </p:extLst>
          </p:nvPr>
        </p:nvGraphicFramePr>
        <p:xfrm>
          <a:off x="7268040" y="2974361"/>
          <a:ext cx="3255963" cy="247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019048" imgH="1531753" progId="Paint.Picture">
                  <p:embed/>
                </p:oleObj>
              </mc:Choice>
              <mc:Fallback>
                <p:oleObj name="Bitmap Image" r:id="rId6" imgW="2019048" imgH="1531753" progId="Paint.Picture">
                  <p:embed/>
                  <p:pic>
                    <p:nvPicPr>
                      <p:cNvPr id="1515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8040" y="2974361"/>
                        <a:ext cx="3255963" cy="247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D43F5E-48D4-E790-5221-F383ED9BE6A4}"/>
              </a:ext>
            </a:extLst>
          </p:cNvPr>
          <p:cNvSpPr txBox="1"/>
          <p:nvPr/>
        </p:nvSpPr>
        <p:spPr>
          <a:xfrm>
            <a:off x="1193189" y="6260123"/>
            <a:ext cx="88886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Deb, K., &amp; Sundar, J. (2006). Reference point based multi-objective optimization using evolutionary algorithms. In </a:t>
            </a:r>
            <a:r>
              <a:rPr lang="en-US" sz="14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Proceedings of the 8th annual conference on Genetic and evolutionary computation</a:t>
            </a:r>
            <a:r>
              <a:rPr lang="en-US" sz="14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(pp. 635-642).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87614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B8AE-2ECB-9F4D-A2F8-A116F636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A-</a:t>
            </a:r>
            <a:r>
              <a:rPr lang="en-US" dirty="0"/>
              <a:t>Posteriori</a:t>
            </a:r>
            <a:r>
              <a:rPr lang="zh-CN" altLang="en-US" dirty="0"/>
              <a:t> </a:t>
            </a:r>
            <a:r>
              <a:rPr lang="en-US" altLang="zh-CN" dirty="0"/>
              <a:t>Approaches</a:t>
            </a:r>
            <a:endParaRPr lang="en-C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DD39DA9-692F-7748-8A48-46A85FA53459}"/>
              </a:ext>
            </a:extLst>
          </p:cNvPr>
          <p:cNvSpPr txBox="1">
            <a:spLocks/>
          </p:cNvSpPr>
          <p:nvPr/>
        </p:nvSpPr>
        <p:spPr bwMode="auto">
          <a:xfrm>
            <a:off x="720000" y="1291003"/>
            <a:ext cx="4090539" cy="10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600" kern="0" dirty="0">
                <a:solidFill>
                  <a:schemeClr val="accent2"/>
                </a:solidFill>
                <a:effectLst/>
              </a:rPr>
              <a:t>Trade-off Approach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solidFill>
                <a:schemeClr val="accent2"/>
              </a:solidFill>
              <a:effectLst/>
            </a:endParaRPr>
          </a:p>
          <a:p>
            <a:pPr lvl="1">
              <a:buClr>
                <a:schemeClr val="tx1"/>
              </a:buClr>
              <a:buFont typeface="Wingdings" pitchFamily="2" charset="2"/>
              <a:buChar char="q"/>
            </a:pPr>
            <a:r>
              <a:rPr lang="en-US" sz="2200" kern="0" dirty="0">
                <a:effectLst/>
              </a:rPr>
              <a:t>Recent Applications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E01FCA-DD5E-7B40-B9DD-1B1B1E8F4978}"/>
              </a:ext>
            </a:extLst>
          </p:cNvPr>
          <p:cNvGrpSpPr>
            <a:grpSpLocks noChangeAspect="1"/>
          </p:cNvGrpSpPr>
          <p:nvPr/>
        </p:nvGrpSpPr>
        <p:grpSpPr>
          <a:xfrm>
            <a:off x="1055532" y="2634907"/>
            <a:ext cx="3981938" cy="3265200"/>
            <a:chOff x="5017992" y="329063"/>
            <a:chExt cx="3850231" cy="3155927"/>
          </a:xfrm>
        </p:grpSpPr>
        <p:pic>
          <p:nvPicPr>
            <p:cNvPr id="9" name="Picture 8" descr="Screen Shot 2013-11-13 at 1.57.17 PM.png">
              <a:extLst>
                <a:ext uri="{FF2B5EF4-FFF2-40B4-BE49-F238E27FC236}">
                  <a16:creationId xmlns:a16="http://schemas.microsoft.com/office/drawing/2014/main" id="{3BAA1DF4-A2E8-0E40-A827-E7ABC66CC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992" y="329063"/>
              <a:ext cx="3850231" cy="31559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83548FF-81F4-404D-AC9F-0C2E43E68038}"/>
                    </a:ext>
                  </a:extLst>
                </p:cNvPr>
                <p:cNvSpPr txBox="1"/>
                <p:nvPr/>
              </p:nvSpPr>
              <p:spPr>
                <a:xfrm>
                  <a:off x="6150067" y="1000021"/>
                  <a:ext cx="2095125" cy="617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Trade-off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𝐿𝑜𝑠𝑠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𝐺𝑎𝑖𝑛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83548FF-81F4-404D-AC9F-0C2E43E680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0067" y="1000021"/>
                  <a:ext cx="2095125" cy="617220"/>
                </a:xfrm>
                <a:prstGeom prst="rect">
                  <a:avLst/>
                </a:prstGeom>
                <a:blipFill>
                  <a:blip r:embed="rId3"/>
                  <a:stretch>
                    <a:fillRect l="-2907" b="-5882"/>
                  </a:stretch>
                </a:blipFill>
              </p:spPr>
              <p:txBody>
                <a:bodyPr/>
                <a:lstStyle/>
                <a:p>
                  <a:r>
                    <a:rPr lang="en-C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7B7EDF0-0AB8-FD4C-96C0-C41F1124A3A6}"/>
                </a:ext>
              </a:extLst>
            </p:cNvPr>
            <p:cNvSpPr/>
            <p:nvPr/>
          </p:nvSpPr>
          <p:spPr bwMode="auto">
            <a:xfrm>
              <a:off x="5484182" y="1445754"/>
              <a:ext cx="199696" cy="189186"/>
            </a:xfrm>
            <a:prstGeom prst="ellipse">
              <a:avLst/>
            </a:prstGeom>
            <a:noFill/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-101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991F5F4-F246-884C-8C24-1F07429A0435}"/>
              </a:ext>
            </a:extLst>
          </p:cNvPr>
          <p:cNvGrpSpPr/>
          <p:nvPr/>
        </p:nvGrpSpPr>
        <p:grpSpPr>
          <a:xfrm>
            <a:off x="6212606" y="1291807"/>
            <a:ext cx="5218111" cy="4707453"/>
            <a:chOff x="6510063" y="1291807"/>
            <a:chExt cx="5218111" cy="470745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74D1741-88AD-D743-8FEF-22C53A010C63}"/>
                </a:ext>
              </a:extLst>
            </p:cNvPr>
            <p:cNvGrpSpPr/>
            <p:nvPr/>
          </p:nvGrpSpPr>
          <p:grpSpPr>
            <a:xfrm>
              <a:off x="7030798" y="2734541"/>
              <a:ext cx="4046883" cy="3264719"/>
              <a:chOff x="5133519" y="3504675"/>
              <a:chExt cx="4046883" cy="3264719"/>
            </a:xfrm>
          </p:grpSpPr>
          <p:pic>
            <p:nvPicPr>
              <p:cNvPr id="13" name="Picture 12" descr="Screen Shot 2013-11-13 at 1.57.34 PM.png">
                <a:extLst>
                  <a:ext uri="{FF2B5EF4-FFF2-40B4-BE49-F238E27FC236}">
                    <a16:creationId xmlns:a16="http://schemas.microsoft.com/office/drawing/2014/main" id="{CA746E70-C9EF-7B4A-BF63-8BE813D701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3519" y="3504675"/>
                <a:ext cx="3734704" cy="326471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892F22-AAC8-A044-BF50-4C4AE8A73C79}"/>
                  </a:ext>
                </a:extLst>
              </p:cNvPr>
              <p:cNvSpPr txBox="1"/>
              <p:nvPr/>
            </p:nvSpPr>
            <p:spPr>
              <a:xfrm>
                <a:off x="7244354" y="4330220"/>
                <a:ext cx="1527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(0.67,0.33)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6381D08-6019-D945-A351-5F994D42F40C}"/>
                  </a:ext>
                </a:extLst>
              </p:cNvPr>
              <p:cNvCxnSpPr>
                <a:cxnSpLocks/>
                <a:stCxn id="14" idx="1"/>
              </p:cNvCxnSpPr>
              <p:nvPr/>
            </p:nvCxnSpPr>
            <p:spPr bwMode="auto">
              <a:xfrm flipH="1">
                <a:off x="6896127" y="4514886"/>
                <a:ext cx="348227" cy="14942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stealth" w="lg" len="lg"/>
              </a:ln>
              <a:effectLst/>
            </p:spPr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351A636-0173-0E4F-8AEA-8050135FD71A}"/>
                  </a:ext>
                </a:extLst>
              </p:cNvPr>
              <p:cNvSpPr txBox="1"/>
              <p:nvPr/>
            </p:nvSpPr>
            <p:spPr>
              <a:xfrm>
                <a:off x="7261287" y="3980359"/>
                <a:ext cx="19191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Desired weight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D00ECBB-11D4-E041-A878-C41F2D39CEA5}"/>
                  </a:ext>
                </a:extLst>
              </p:cNvPr>
              <p:cNvSpPr/>
              <p:nvPr/>
            </p:nvSpPr>
            <p:spPr bwMode="auto">
              <a:xfrm>
                <a:off x="6029237" y="4760004"/>
                <a:ext cx="199696" cy="189186"/>
              </a:xfrm>
              <a:prstGeom prst="ellipse">
                <a:avLst/>
              </a:prstGeom>
              <a:noFill/>
              <a:ln w="38100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-101" charset="0"/>
                </a:endParaRPr>
              </a:p>
            </p:txBody>
          </p:sp>
        </p:grpSp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3073CF8C-5EB5-1A4B-95E8-C8A9FB32776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510063" y="1291807"/>
              <a:ext cx="5218111" cy="108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lvl1pPr marL="469900" indent="-469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o"/>
                <a:defRPr sz="3000">
                  <a:solidFill>
                    <a:schemeClr val="tx1"/>
                  </a:solidFill>
                  <a:latin typeface="+mn-lt"/>
                  <a:ea typeface="ＭＳ Ｐゴシック" pitchFamily="-101" charset="-128"/>
                  <a:cs typeface="ＭＳ Ｐゴシック" pitchFamily="-101" charset="-128"/>
                </a:defRPr>
              </a:lvl1pPr>
              <a:lvl2pPr marL="908050" indent="-436563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n"/>
                <a:defRPr sz="26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2pPr>
              <a:lvl3pPr marL="1304925" indent="-3952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o"/>
                <a:defRPr sz="23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3pPr>
              <a:lvl4pPr marL="1693863" indent="-3873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n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4pPr>
              <a:lvl5pPr marL="20939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5pPr>
              <a:lvl6pPr marL="25511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-101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6pPr>
              <a:lvl7pPr marL="30083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-101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7pPr>
              <a:lvl8pPr marL="34655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-101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8pPr>
              <a:lvl9pPr marL="3922713" indent="-398463" algn="l" rtl="0" eaLnBrk="1" fontAlgn="base" hangingPunct="1">
                <a:spcBef>
                  <a:spcPct val="25000"/>
                </a:spcBef>
                <a:spcAft>
                  <a:spcPct val="0"/>
                </a:spcAft>
                <a:buClr>
                  <a:schemeClr val="accent2"/>
                </a:buClr>
                <a:buFont typeface="Wingdings" pitchFamily="-101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ＭＳ Ｐゴシック" pitchFamily="-101" charset="-128"/>
                </a:defRPr>
              </a:lvl9pPr>
            </a:lstStyle>
            <a:p>
              <a:pPr>
                <a:buClr>
                  <a:schemeClr val="tx1"/>
                </a:buClr>
                <a:buFont typeface="Wingdings" pitchFamily="2" charset="2"/>
                <a:buChar char="Ø"/>
              </a:pPr>
              <a:r>
                <a:rPr lang="en-US" sz="2600" kern="0" dirty="0">
                  <a:solidFill>
                    <a:schemeClr val="accent2"/>
                  </a:solidFill>
                  <a:effectLst/>
                </a:rPr>
                <a:t>Pseudo-weight Approach</a:t>
              </a:r>
            </a:p>
            <a:p>
              <a:pPr>
                <a:buClr>
                  <a:schemeClr val="tx1"/>
                </a:buClr>
                <a:buFont typeface="Wingdings" pitchFamily="2" charset="2"/>
                <a:buChar char="Ø"/>
              </a:pPr>
              <a:endParaRPr lang="en-US" sz="600" kern="0" dirty="0">
                <a:solidFill>
                  <a:schemeClr val="accent2"/>
                </a:solidFill>
                <a:effectLst/>
              </a:endParaRPr>
            </a:p>
            <a:p>
              <a:pPr lvl="1">
                <a:buClr>
                  <a:schemeClr val="tx1"/>
                </a:buClr>
                <a:buFont typeface="Wingdings" pitchFamily="2" charset="2"/>
                <a:buChar char="q"/>
              </a:pPr>
              <a:r>
                <a:rPr lang="en-US" sz="2200" kern="0" dirty="0">
                  <a:effectLst/>
                </a:rPr>
                <a:t>Choose a solution close to desired weight combination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D767483-AC10-9FEB-6831-7B0CF72DDF54}"/>
              </a:ext>
            </a:extLst>
          </p:cNvPr>
          <p:cNvSpPr txBox="1"/>
          <p:nvPr/>
        </p:nvSpPr>
        <p:spPr>
          <a:xfrm>
            <a:off x="2596568" y="6260153"/>
            <a:ext cx="7350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Interactive EMO-MCDM methods are surfacing</a:t>
            </a:r>
          </a:p>
        </p:txBody>
      </p:sp>
    </p:spTree>
    <p:extLst>
      <p:ext uri="{BB962C8B-B14F-4D97-AF65-F5344CB8AC3E}">
        <p14:creationId xmlns:p14="http://schemas.microsoft.com/office/powerpoint/2010/main" val="506630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B8AE-2ECB-9F4D-A2F8-A116F6361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EMO for Handling Practicalities</a:t>
            </a:r>
            <a:endParaRPr lang="en-CN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4DC11B3-D0BF-5A4F-B234-D0EF0AF51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298713"/>
            <a:ext cx="8001000" cy="4721087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Metamodeling based EMO</a:t>
            </a:r>
          </a:p>
          <a:p>
            <a:pPr>
              <a:buFont typeface="Wingdings" pitchFamily="2" charset="2"/>
              <a:buChar char="q"/>
            </a:pPr>
            <a:endParaRPr lang="en-US" sz="600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Uncertainty handling EMO</a:t>
            </a:r>
          </a:p>
          <a:p>
            <a:pPr>
              <a:buFont typeface="Wingdings" pitchFamily="2" charset="2"/>
              <a:buChar char="q"/>
            </a:pPr>
            <a:endParaRPr lang="en-US" sz="600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Distributed computing in EMO</a:t>
            </a:r>
          </a:p>
          <a:p>
            <a:pPr>
              <a:buFont typeface="Wingdings" pitchFamily="2" charset="2"/>
              <a:buChar char="q"/>
            </a:pPr>
            <a:endParaRPr lang="en-US" sz="600" dirty="0"/>
          </a:p>
          <a:p>
            <a:pPr>
              <a:buFont typeface="Wingdings" pitchFamily="2" charset="2"/>
              <a:buChar char="q"/>
            </a:pPr>
            <a:endParaRPr lang="en-US" sz="600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Dynamic EMO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Redundant objectives in EMO</a:t>
            </a:r>
          </a:p>
          <a:p>
            <a:pPr>
              <a:buFont typeface="Wingdings" pitchFamily="2" charset="2"/>
              <a:buChar char="q"/>
            </a:pPr>
            <a:endParaRPr lang="en-US" sz="600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Bilevel (Hierarchical) EMO</a:t>
            </a:r>
          </a:p>
          <a:p>
            <a:pPr>
              <a:buFont typeface="Wingdings" pitchFamily="2" charset="2"/>
              <a:buChar char="q"/>
            </a:pPr>
            <a:endParaRPr lang="en-US" sz="600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Visualization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0F2817F-9DFD-1A6B-7FA1-2ECE27B55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567" y="4258826"/>
            <a:ext cx="3237005" cy="257434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Picture 39.png">
            <a:extLst>
              <a:ext uri="{FF2B5EF4-FFF2-40B4-BE49-F238E27FC236}">
                <a16:creationId xmlns:a16="http://schemas.microsoft.com/office/drawing/2014/main" id="{C3F92B5F-AA79-EB83-94EE-C89C4226B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998" y="138072"/>
            <a:ext cx="3237005" cy="19127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8C59906D-9EE2-F4C4-F468-0B36EF066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7015" y="837101"/>
            <a:ext cx="2325535" cy="190271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30A6EFD-7583-971B-936C-AF3DD018D2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203793"/>
              </p:ext>
            </p:extLst>
          </p:nvPr>
        </p:nvGraphicFramePr>
        <p:xfrm>
          <a:off x="9097108" y="2135017"/>
          <a:ext cx="2860895" cy="1938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382112" imgH="3352381" progId="Paint.Picture">
                  <p:embed/>
                </p:oleObj>
              </mc:Choice>
              <mc:Fallback>
                <p:oleObj name="Bitmap Image" r:id="rId6" imgW="4382112" imgH="3352381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128EC84-A19E-D3AA-02B6-594856640A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7108" y="2135017"/>
                        <a:ext cx="2860895" cy="19383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Chart&#10;&#10;Description automatically generated with low confidence">
            <a:extLst>
              <a:ext uri="{FF2B5EF4-FFF2-40B4-BE49-F238E27FC236}">
                <a16:creationId xmlns:a16="http://schemas.microsoft.com/office/drawing/2014/main" id="{F589A43F-14FA-C1BA-2E99-128E348B65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7015" y="4654515"/>
            <a:ext cx="2325535" cy="2103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181478-E85F-2627-556C-B99DBC96606F}"/>
              </a:ext>
            </a:extLst>
          </p:cNvPr>
          <p:cNvSpPr txBox="1"/>
          <p:nvPr/>
        </p:nvSpPr>
        <p:spPr>
          <a:xfrm>
            <a:off x="5116518" y="5682766"/>
            <a:ext cx="1698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PaletteViz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522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81BB-BD1F-9D22-A159-7CD403B9D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33" y="0"/>
            <a:ext cx="10668000" cy="890207"/>
          </a:xfrm>
        </p:spPr>
        <p:txBody>
          <a:bodyPr/>
          <a:lstStyle/>
          <a:p>
            <a:r>
              <a:rPr lang="en-US" dirty="0" err="1"/>
              <a:t>Innovization</a:t>
            </a:r>
            <a:r>
              <a:rPr lang="en-US" dirty="0"/>
              <a:t> (Knowledge Discovery)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343DD-860F-647E-6796-D21EC12C0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942" y="1070543"/>
            <a:ext cx="7916653" cy="3806257"/>
          </a:xfrm>
        </p:spPr>
        <p:txBody>
          <a:bodyPr/>
          <a:lstStyle/>
          <a:p>
            <a:r>
              <a:rPr lang="en-US" sz="2600" dirty="0"/>
              <a:t>Variables of Pareto set often contain patterns</a:t>
            </a:r>
          </a:p>
          <a:p>
            <a:pPr lvl="1"/>
            <a:r>
              <a:rPr lang="en-US" sz="2400" dirty="0"/>
              <a:t>Due to optimality conditions each solution must satisfy</a:t>
            </a:r>
          </a:p>
          <a:p>
            <a:r>
              <a:rPr lang="en-US" sz="2600" dirty="0"/>
              <a:t>Machine learning to extract patterns (features)</a:t>
            </a:r>
          </a:p>
          <a:p>
            <a:r>
              <a:rPr lang="en-US" sz="2600" dirty="0"/>
              <a:t>NAS: Subnet is common or certain weights are identical in all Pareto solutions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D3C87A7-D2B0-ED9E-19BA-C9D624E4B6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5287587"/>
              </p:ext>
            </p:extLst>
          </p:nvPr>
        </p:nvGraphicFramePr>
        <p:xfrm>
          <a:off x="7201960" y="1070543"/>
          <a:ext cx="4990040" cy="3029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260952" imgH="2011854" progId="Paint.Picture">
                  <p:embed/>
                </p:oleObj>
              </mc:Choice>
              <mc:Fallback>
                <p:oleObj name="Bitmap Image" r:id="rId7" imgW="3260952" imgH="2011854" progId="Paint.Picture">
                  <p:embed/>
                  <p:pic>
                    <p:nvPicPr>
                      <p:cNvPr id="1095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1960" y="1070543"/>
                        <a:ext cx="4990040" cy="3029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9A6DFE09-DE9B-F7FC-5560-AA05B31E0D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595" y="4555434"/>
            <a:ext cx="4130405" cy="22988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MountainCar_ep2_DNN">
            <a:hlinkClick r:id="" action="ppaction://media"/>
            <a:extLst>
              <a:ext uri="{FF2B5EF4-FFF2-40B4-BE49-F238E27FC236}">
                <a16:creationId xmlns:a16="http://schemas.microsoft.com/office/drawing/2014/main" id="{BB6E9CB2-501B-BCB3-20AE-4570670454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9442" y="4532402"/>
            <a:ext cx="3395357" cy="22635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MountainCar_ep1">
            <a:hlinkClick r:id="" action="ppaction://media"/>
            <a:extLst>
              <a:ext uri="{FF2B5EF4-FFF2-40B4-BE49-F238E27FC236}">
                <a16:creationId xmlns:a16="http://schemas.microsoft.com/office/drawing/2014/main" id="{1A023EA3-EA17-35DE-8964-4F3E5F02D5A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8103" y="4532403"/>
            <a:ext cx="3513135" cy="23420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D2A8F8-874C-14F0-084D-C65A75F57370}"/>
              </a:ext>
            </a:extLst>
          </p:cNvPr>
          <p:cNvSpPr txBox="1"/>
          <p:nvPr/>
        </p:nvSpPr>
        <p:spPr>
          <a:xfrm>
            <a:off x="7442829" y="4120155"/>
            <a:ext cx="471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Knowledge Extraction from Good </a:t>
            </a:r>
            <a:r>
              <a:rPr lang="en-US" dirty="0" err="1"/>
              <a:t>Solns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86DB81-98E3-79A5-05B5-265CB30E0DB5}"/>
              </a:ext>
            </a:extLst>
          </p:cNvPr>
          <p:cNvSpPr txBox="1"/>
          <p:nvPr/>
        </p:nvSpPr>
        <p:spPr>
          <a:xfrm>
            <a:off x="766233" y="473505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DNN (151,941 weights)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A3CF69-F277-ABB4-3310-20599E01C301}"/>
              </a:ext>
            </a:extLst>
          </p:cNvPr>
          <p:cNvSpPr txBox="1"/>
          <p:nvPr/>
        </p:nvSpPr>
        <p:spPr>
          <a:xfrm>
            <a:off x="4467746" y="4555434"/>
            <a:ext cx="286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Interpretable NLDT</a:t>
            </a:r>
          </a:p>
          <a:p>
            <a:r>
              <a:rPr lang="en-US" dirty="0"/>
              <a:t>(2.4 rules, 2.97 terms)</a:t>
            </a:r>
          </a:p>
        </p:txBody>
      </p:sp>
    </p:spTree>
    <p:extLst>
      <p:ext uri="{BB962C8B-B14F-4D97-AF65-F5344CB8AC3E}">
        <p14:creationId xmlns:p14="http://schemas.microsoft.com/office/powerpoint/2010/main" val="270100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70CC1-4AE0-F242-86BC-ED90B2CD9374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537860" y="193999"/>
            <a:ext cx="8001000" cy="1216025"/>
          </a:xfrm>
          <a:solidFill>
            <a:schemeClr val="bg1"/>
          </a:solidFill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Machine Learning to Improve EMO’s Performance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0E96E-3AA2-9E44-BBDF-DA0F8822814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19045" y="1548517"/>
            <a:ext cx="5385851" cy="174788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dirty="0"/>
              <a:t>Learn from EMO’s progress 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/>
              <a:t>Use ML (RF) to repair </a:t>
            </a:r>
          </a:p>
          <a:p>
            <a:pPr lvl="1">
              <a:buFont typeface="Wingdings" pitchFamily="2" charset="2"/>
              <a:buChar char="Ø"/>
            </a:pPr>
            <a:endParaRPr lang="en-US" sz="2800" dirty="0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D9137C8-24AC-5B49-ACEB-9F5A743AF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460" y="1012170"/>
            <a:ext cx="2645778" cy="1844027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8863E9A-BB63-C24C-A7C3-E2FF3E0E6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0199" y="4768169"/>
            <a:ext cx="2964975" cy="2013528"/>
          </a:xfrm>
          <a:prstGeom prst="rect">
            <a:avLst/>
          </a:prstGeom>
        </p:spPr>
      </p:pic>
      <p:pic>
        <p:nvPicPr>
          <p:cNvPr id="12" name="Picture 11" descr="Chart, line chart, histogram&#10;&#10;Description automatically generated">
            <a:extLst>
              <a:ext uri="{FF2B5EF4-FFF2-40B4-BE49-F238E27FC236}">
                <a16:creationId xmlns:a16="http://schemas.microsoft.com/office/drawing/2014/main" id="{A1DA2BD0-25B1-554C-B211-39ACEA786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768" y="2817499"/>
            <a:ext cx="2645778" cy="1892749"/>
          </a:xfrm>
          <a:prstGeom prst="rect">
            <a:avLst/>
          </a:prstGeom>
        </p:spPr>
      </p:pic>
      <p:pic>
        <p:nvPicPr>
          <p:cNvPr id="14" name="Picture 13" descr="Diagram, schematic&#10;&#10;Description automatically generated">
            <a:extLst>
              <a:ext uri="{FF2B5EF4-FFF2-40B4-BE49-F238E27FC236}">
                <a16:creationId xmlns:a16="http://schemas.microsoft.com/office/drawing/2014/main" id="{329AD353-3E33-F44D-AAFE-BECE2079C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498" y="2515351"/>
            <a:ext cx="3352800" cy="1066800"/>
          </a:xfrm>
          <a:prstGeom prst="rect">
            <a:avLst/>
          </a:prstGeom>
        </p:spPr>
      </p:pic>
      <p:pic>
        <p:nvPicPr>
          <p:cNvPr id="16" name="Picture 15" descr="Chart, diagram&#10;&#10;Description automatically generated">
            <a:extLst>
              <a:ext uri="{FF2B5EF4-FFF2-40B4-BE49-F238E27FC236}">
                <a16:creationId xmlns:a16="http://schemas.microsoft.com/office/drawing/2014/main" id="{39D0F402-3D8A-9F49-807D-A847CE1EF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9192" y="3540787"/>
            <a:ext cx="3352800" cy="32355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62B9DA-4885-DB4A-B7CD-029AEF19473A}"/>
              </a:ext>
            </a:extLst>
          </p:cNvPr>
          <p:cNvSpPr txBox="1"/>
          <p:nvPr/>
        </p:nvSpPr>
        <p:spPr>
          <a:xfrm>
            <a:off x="6275067" y="4398376"/>
            <a:ext cx="1549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DTLZ4-3obj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E77904-E27A-E94D-ABAB-08DF0E0CC1CF}"/>
              </a:ext>
            </a:extLst>
          </p:cNvPr>
          <p:cNvSpPr txBox="1"/>
          <p:nvPr/>
        </p:nvSpPr>
        <p:spPr>
          <a:xfrm>
            <a:off x="6412523" y="2571464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WFG9-3obj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3DF987-6855-0940-8224-4FB3258705CD}"/>
              </a:ext>
            </a:extLst>
          </p:cNvPr>
          <p:cNvSpPr txBox="1"/>
          <p:nvPr/>
        </p:nvSpPr>
        <p:spPr>
          <a:xfrm>
            <a:off x="5861477" y="5529266"/>
            <a:ext cx="129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Gearbox-3obj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8DB30-B18D-F844-9ECD-05E00B6A51D2}"/>
              </a:ext>
            </a:extLst>
          </p:cNvPr>
          <p:cNvSpPr txBox="1"/>
          <p:nvPr/>
        </p:nvSpPr>
        <p:spPr>
          <a:xfrm>
            <a:off x="5166916" y="3623100"/>
            <a:ext cx="1772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(Mittal, et al.,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C1C79-A37F-565F-5CB8-DE108BFE70F9}"/>
              </a:ext>
            </a:extLst>
          </p:cNvPr>
          <p:cNvSpPr txBox="1"/>
          <p:nvPr/>
        </p:nvSpPr>
        <p:spPr>
          <a:xfrm>
            <a:off x="2602154" y="6193289"/>
            <a:ext cx="699904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Mittal, S., Saxena, D. K., Deb, K. and Goodman, E. D. (2022). A Learning-based </a:t>
            </a:r>
            <a:r>
              <a:rPr lang="en-US" sz="1200" dirty="0" err="1"/>
              <a:t>Innovized</a:t>
            </a:r>
            <a:r>
              <a:rPr lang="en-US" sz="1200" dirty="0"/>
              <a:t> Progress Operator for Faster Convergence in Evolutionary Multi-objective Optimization. </a:t>
            </a:r>
            <a:r>
              <a:rPr lang="en-US" sz="1200" i="1" dirty="0"/>
              <a:t>ACM Transactions on Evolutionary Learning and Optimization, </a:t>
            </a:r>
            <a:r>
              <a:rPr lang="en-US" sz="1200" dirty="0"/>
              <a:t>2(1), 1–29.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12213E-0D9A-8B51-D86F-97A0CA6F03DE}"/>
              </a:ext>
            </a:extLst>
          </p:cNvPr>
          <p:cNvGrpSpPr/>
          <p:nvPr/>
        </p:nvGrpSpPr>
        <p:grpSpPr>
          <a:xfrm>
            <a:off x="4995086" y="2395610"/>
            <a:ext cx="2893396" cy="2081674"/>
            <a:chOff x="3483035" y="4140954"/>
            <a:chExt cx="2893396" cy="2081674"/>
          </a:xfrm>
          <a:effectLst>
            <a:glow rad="784175">
              <a:schemeClr val="accent1">
                <a:alpha val="40000"/>
              </a:schemeClr>
            </a:glow>
          </a:effectLst>
        </p:grpSpPr>
        <p:pic>
          <p:nvPicPr>
            <p:cNvPr id="7" name="Picture 6" descr="A picture containing text, line, screenshot, plot&#10;&#10;Description automatically generated">
              <a:extLst>
                <a:ext uri="{FF2B5EF4-FFF2-40B4-BE49-F238E27FC236}">
                  <a16:creationId xmlns:a16="http://schemas.microsoft.com/office/drawing/2014/main" id="{8FCB0CB2-9941-E166-1262-F27EACFBC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035" y="4140954"/>
              <a:ext cx="2893396" cy="208167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8168B57-EA57-25D6-9E82-E28F3C64D274}"/>
                </a:ext>
              </a:extLst>
            </p:cNvPr>
            <p:cNvSpPr txBox="1"/>
            <p:nvPr/>
          </p:nvSpPr>
          <p:spPr>
            <a:xfrm>
              <a:off x="5081416" y="4352626"/>
              <a:ext cx="12080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DASCOMP1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012431-DBC0-35C1-7F8D-FE67FACCB193}"/>
              </a:ext>
            </a:extLst>
          </p:cNvPr>
          <p:cNvGrpSpPr/>
          <p:nvPr/>
        </p:nvGrpSpPr>
        <p:grpSpPr>
          <a:xfrm>
            <a:off x="4992131" y="495300"/>
            <a:ext cx="2908300" cy="1943100"/>
            <a:chOff x="3483035" y="467663"/>
            <a:chExt cx="2908300" cy="1943100"/>
          </a:xfrm>
          <a:effectLst>
            <a:glow rad="664889">
              <a:schemeClr val="accent1">
                <a:alpha val="40000"/>
              </a:schemeClr>
            </a:glow>
          </a:effectLst>
        </p:grpSpPr>
        <p:pic>
          <p:nvPicPr>
            <p:cNvPr id="21" name="Picture 20" descr="A picture containing text, screenshot, plot, line&#10;&#10;Description automatically generated">
              <a:extLst>
                <a:ext uri="{FF2B5EF4-FFF2-40B4-BE49-F238E27FC236}">
                  <a16:creationId xmlns:a16="http://schemas.microsoft.com/office/drawing/2014/main" id="{6C992767-F6CB-CF27-5954-83B3EB948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3035" y="467663"/>
              <a:ext cx="2908300" cy="19431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712999C-79A1-A82F-CAA8-712A1834FA3A}"/>
                </a:ext>
              </a:extLst>
            </p:cNvPr>
            <p:cNvSpPr txBox="1"/>
            <p:nvPr/>
          </p:nvSpPr>
          <p:spPr>
            <a:xfrm>
              <a:off x="5474786" y="604466"/>
              <a:ext cx="7569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CIBN1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D828C63-4476-D51C-5068-C1A9EBA862B5}"/>
              </a:ext>
            </a:extLst>
          </p:cNvPr>
          <p:cNvGrpSpPr/>
          <p:nvPr/>
        </p:nvGrpSpPr>
        <p:grpSpPr>
          <a:xfrm>
            <a:off x="4978400" y="4432817"/>
            <a:ext cx="2794000" cy="1778000"/>
            <a:chOff x="3522158" y="2362493"/>
            <a:chExt cx="2794000" cy="1778000"/>
          </a:xfrm>
          <a:effectLst>
            <a:glow rad="722634">
              <a:schemeClr val="accent1">
                <a:alpha val="40000"/>
              </a:schemeClr>
            </a:glow>
          </a:effectLst>
        </p:grpSpPr>
        <p:pic>
          <p:nvPicPr>
            <p:cNvPr id="15" name="Picture 14" descr="A picture containing diagram, text, line, origami&#10;&#10;Description automatically generated">
              <a:extLst>
                <a:ext uri="{FF2B5EF4-FFF2-40B4-BE49-F238E27FC236}">
                  <a16:creationId xmlns:a16="http://schemas.microsoft.com/office/drawing/2014/main" id="{204721CC-92CA-7AD2-2B30-AB1D77BFA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158" y="2362493"/>
              <a:ext cx="2794000" cy="177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B31D597-A605-32F6-EAD2-E98D2FC65062}"/>
                </a:ext>
              </a:extLst>
            </p:cNvPr>
            <p:cNvSpPr txBox="1"/>
            <p:nvPr/>
          </p:nvSpPr>
          <p:spPr>
            <a:xfrm>
              <a:off x="4984976" y="2419453"/>
              <a:ext cx="12080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DASCOMP9</a:t>
              </a:r>
            </a:p>
          </p:txBody>
        </p:sp>
      </p:grpSp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2836DB-CF2A-800B-A210-21C53DFA17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571" y="208663"/>
            <a:ext cx="2465459" cy="383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167B4-CAC5-0A4D-BA72-ED9AEED29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Multi-Objective Optimization: </a:t>
            </a:r>
            <a:r>
              <a:rPr lang="en-US" i="1" dirty="0">
                <a:solidFill>
                  <a:schemeClr val="tx1"/>
                </a:solidFill>
              </a:rPr>
              <a:t>Basics</a:t>
            </a:r>
            <a:endParaRPr lang="en-CN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E1E204-4173-604F-96C2-73C1087D4F54}"/>
              </a:ext>
            </a:extLst>
          </p:cNvPr>
          <p:cNvGrpSpPr/>
          <p:nvPr/>
        </p:nvGrpSpPr>
        <p:grpSpPr>
          <a:xfrm>
            <a:off x="8310159" y="1419610"/>
            <a:ext cx="3346830" cy="3518172"/>
            <a:chOff x="8471936" y="2122541"/>
            <a:chExt cx="2613025" cy="3130550"/>
          </a:xfrm>
        </p:grpSpPr>
        <p:pic>
          <p:nvPicPr>
            <p:cNvPr id="26" name="Picture 11" descr="Screen Shot 2011-11-24 at 7.38.11 PM.png">
              <a:extLst>
                <a:ext uri="{FF2B5EF4-FFF2-40B4-BE49-F238E27FC236}">
                  <a16:creationId xmlns:a16="http://schemas.microsoft.com/office/drawing/2014/main" id="{4B291D07-A004-B942-9A67-B98B58E82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0511" y="2474966"/>
              <a:ext cx="2552700" cy="277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A7A07F-1185-F34E-AE27-4F371E4EC730}"/>
                </a:ext>
              </a:extLst>
            </p:cNvPr>
            <p:cNvSpPr txBox="1"/>
            <p:nvPr/>
          </p:nvSpPr>
          <p:spPr>
            <a:xfrm>
              <a:off x="8471936" y="2122541"/>
              <a:ext cx="2613025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Have you wondered?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64951AB6-818F-2D42-A77E-F993A68BA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647" y="1419610"/>
            <a:ext cx="4989512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Font typeface="Wingdings" charset="0"/>
              <a:buBlip>
                <a:blip r:embed="rId3"/>
              </a:buBlip>
            </a:pPr>
            <a:r>
              <a:rPr lang="en-US" sz="2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Bueno, Bonito, </a:t>
            </a:r>
            <a:r>
              <a:rPr lang="en-US" sz="26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Barato</a:t>
            </a:r>
            <a:r>
              <a:rPr lang="en-US" sz="26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graphicFrame>
        <p:nvGraphicFramePr>
          <p:cNvPr id="20" name="Object 4">
            <a:extLst>
              <a:ext uri="{FF2B5EF4-FFF2-40B4-BE49-F238E27FC236}">
                <a16:creationId xmlns:a16="http://schemas.microsoft.com/office/drawing/2014/main" id="{2D628EDA-569C-5F4E-84E3-82256342A3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721279"/>
              </p:ext>
            </p:extLst>
          </p:nvPr>
        </p:nvGraphicFramePr>
        <p:xfrm>
          <a:off x="840772" y="1933960"/>
          <a:ext cx="5702300" cy="387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4495238" imgH="3057143" progId="Paint.Picture">
                  <p:embed/>
                </p:oleObj>
              </mc:Choice>
              <mc:Fallback>
                <p:oleObj name="Bitmap Image" r:id="rId4" imgW="4495238" imgH="3057143" progId="Paint.Picture">
                  <p:embed/>
                  <p:pic>
                    <p:nvPicPr>
                      <p:cNvPr id="9933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772" y="1933960"/>
                        <a:ext cx="5702300" cy="3878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912A50DF-807D-2941-BB6F-75535CE0867B}"/>
              </a:ext>
            </a:extLst>
          </p:cNvPr>
          <p:cNvGrpSpPr/>
          <p:nvPr/>
        </p:nvGrpSpPr>
        <p:grpSpPr>
          <a:xfrm>
            <a:off x="2679097" y="3162685"/>
            <a:ext cx="4016375" cy="1060450"/>
            <a:chOff x="2679097" y="3162685"/>
            <a:chExt cx="4016375" cy="106045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F2E716-93A4-9D4D-9E45-0C4571A862EF}"/>
                </a:ext>
              </a:extLst>
            </p:cNvPr>
            <p:cNvSpPr txBox="1"/>
            <p:nvPr/>
          </p:nvSpPr>
          <p:spPr>
            <a:xfrm>
              <a:off x="4817459" y="3853247"/>
              <a:ext cx="1878013" cy="369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A doomed car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0B6999-0B7E-BC42-BC89-314CEAEFE891}"/>
                </a:ext>
              </a:extLst>
            </p:cNvPr>
            <p:cNvSpPr txBox="1"/>
            <p:nvPr/>
          </p:nvSpPr>
          <p:spPr>
            <a:xfrm rot="18966417">
              <a:off x="2679097" y="3162685"/>
              <a:ext cx="1673225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Efficient cars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6DF133D-2A33-DF43-BA2A-84F52EFF98AE}"/>
              </a:ext>
            </a:extLst>
          </p:cNvPr>
          <p:cNvGrpSpPr/>
          <p:nvPr/>
        </p:nvGrpSpPr>
        <p:grpSpPr>
          <a:xfrm>
            <a:off x="2791809" y="3350010"/>
            <a:ext cx="5357813" cy="1538287"/>
            <a:chOff x="2791809" y="3350010"/>
            <a:chExt cx="5357813" cy="153828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739C18-297A-734F-ACB6-62A5536370D5}"/>
                </a:ext>
              </a:extLst>
            </p:cNvPr>
            <p:cNvSpPr txBox="1"/>
            <p:nvPr/>
          </p:nvSpPr>
          <p:spPr>
            <a:xfrm>
              <a:off x="5809647" y="4519997"/>
              <a:ext cx="2339975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A </a:t>
              </a:r>
              <a:r>
                <a:rPr lang="ja-JP" alt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“</a:t>
              </a:r>
              <a:r>
                <a:rPr 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Dominated</a:t>
              </a:r>
              <a:r>
                <a:rPr lang="ja-JP" alt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”</a:t>
              </a:r>
              <a:r>
                <a:rPr lang="en-US" sz="180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car</a:t>
              </a:r>
            </a:p>
          </p:txBody>
        </p:sp>
        <p:sp>
          <p:nvSpPr>
            <p:cNvPr id="24" name="Bent-Up Arrow 23">
              <a:extLst>
                <a:ext uri="{FF2B5EF4-FFF2-40B4-BE49-F238E27FC236}">
                  <a16:creationId xmlns:a16="http://schemas.microsoft.com/office/drawing/2014/main" id="{15DAD25D-4CAE-4D46-8525-8BD1BFB22C19}"/>
                </a:ext>
              </a:extLst>
            </p:cNvPr>
            <p:cNvSpPr/>
            <p:nvPr/>
          </p:nvSpPr>
          <p:spPr bwMode="auto">
            <a:xfrm rot="5400000">
              <a:off x="5341335" y="4302509"/>
              <a:ext cx="673100" cy="377825"/>
            </a:xfrm>
            <a:prstGeom prst="bentUp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b"/>
            <a:lstStyle/>
            <a:p>
              <a:endParaRPr lang="en-US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34F86F-9C39-C342-873B-15337DEB330F}"/>
                </a:ext>
              </a:extLst>
            </p:cNvPr>
            <p:cNvSpPr txBox="1"/>
            <p:nvPr/>
          </p:nvSpPr>
          <p:spPr>
            <a:xfrm rot="19041031">
              <a:off x="2791809" y="3350010"/>
              <a:ext cx="2136775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r>
                <a:rPr lang="en-US" sz="1800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Non-inferior cars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0C968662-E372-684F-8289-A0CC6EFECD21}"/>
              </a:ext>
            </a:extLst>
          </p:cNvPr>
          <p:cNvSpPr/>
          <p:nvPr/>
        </p:nvSpPr>
        <p:spPr bwMode="auto">
          <a:xfrm>
            <a:off x="2074259" y="2267335"/>
            <a:ext cx="166688" cy="179387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b"/>
          <a:lstStyle/>
          <a:p>
            <a:endParaRPr lang="en-US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D20432-D538-7140-94B0-FE317A22B47E}"/>
              </a:ext>
            </a:extLst>
          </p:cNvPr>
          <p:cNvSpPr txBox="1"/>
          <p:nvPr/>
        </p:nvSpPr>
        <p:spPr>
          <a:xfrm>
            <a:off x="1610709" y="2513397"/>
            <a:ext cx="49053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800">
                <a:effectLst>
                  <a:outerShdw blurRad="38100" dist="38100" dir="2700000" algn="tl">
                    <a:srgbClr val="DDDDDD"/>
                  </a:outerShdw>
                </a:effectLst>
              </a:rPr>
              <a:t>3B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2BA03F-8B88-7E49-90A8-FA788EF9B682}"/>
              </a:ext>
            </a:extLst>
          </p:cNvPr>
          <p:cNvSpPr txBox="1"/>
          <p:nvPr/>
        </p:nvSpPr>
        <p:spPr>
          <a:xfrm>
            <a:off x="5627084" y="1306897"/>
            <a:ext cx="79533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600">
                <a:effectLst>
                  <a:outerShdw blurRad="38100" dist="38100" dir="2700000" algn="tl">
                    <a:srgbClr val="DDDDDD"/>
                  </a:outerShdw>
                </a:effectLst>
              </a:rPr>
              <a:t>Good,</a:t>
            </a:r>
          </a:p>
          <a:p>
            <a:r>
              <a:rPr lang="en-US" sz="1600">
                <a:effectLst>
                  <a:outerShdw blurRad="38100" dist="38100" dir="2700000" algn="tl">
                    <a:srgbClr val="DDDDDD"/>
                  </a:outerShdw>
                </a:effectLst>
              </a:rPr>
              <a:t>nice,</a:t>
            </a:r>
          </a:p>
          <a:p>
            <a:r>
              <a:rPr lang="en-US" sz="1600">
                <a:effectLst>
                  <a:outerShdw blurRad="38100" dist="38100" dir="2700000" algn="tl">
                    <a:srgbClr val="DDDDDD"/>
                  </a:outerShdw>
                </a:effectLst>
              </a:rPr>
              <a:t>cheap</a:t>
            </a:r>
          </a:p>
        </p:txBody>
      </p:sp>
      <p:cxnSp>
        <p:nvCxnSpPr>
          <p:cNvPr id="32" name="Straight Connector 19">
            <a:extLst>
              <a:ext uri="{FF2B5EF4-FFF2-40B4-BE49-F238E27FC236}">
                <a16:creationId xmlns:a16="http://schemas.microsoft.com/office/drawing/2014/main" id="{0AE4FFB2-B5E0-1841-8613-54EE8EFB92D1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2102834" y="2334010"/>
            <a:ext cx="3046413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" name="Straight Connector 21">
            <a:extLst>
              <a:ext uri="{FF2B5EF4-FFF2-40B4-BE49-F238E27FC236}">
                <a16:creationId xmlns:a16="http://schemas.microsoft.com/office/drawing/2014/main" id="{95C8A8D7-6B6E-9045-8E12-D2C0A58E918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975709" y="3486535"/>
            <a:ext cx="2332037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4024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1AD88-99CA-7BD1-E451-1576642344D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57130" y="1628931"/>
            <a:ext cx="4627871" cy="924612"/>
          </a:xfrm>
        </p:spPr>
        <p:txBody>
          <a:bodyPr/>
          <a:lstStyle/>
          <a:p>
            <a:r>
              <a:rPr lang="en-US" sz="2400" dirty="0"/>
              <a:t>Capture pseudo-weight and variable relations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B05236-E83E-86D4-EFEF-78FC6B0F11FA}"/>
              </a:ext>
            </a:extLst>
          </p:cNvPr>
          <p:cNvGrpSpPr/>
          <p:nvPr/>
        </p:nvGrpSpPr>
        <p:grpSpPr>
          <a:xfrm>
            <a:off x="227131" y="2428903"/>
            <a:ext cx="7773197" cy="3682318"/>
            <a:chOff x="98010" y="2489350"/>
            <a:chExt cx="7773197" cy="3682318"/>
          </a:xfrm>
        </p:grpSpPr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29627F6B-4EB6-BF9E-AF32-F7C816AAC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10" y="2489350"/>
              <a:ext cx="7445790" cy="368231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8ACFD8-8970-8256-A60C-ED7EDA71FCDE}"/>
                </a:ext>
              </a:extLst>
            </p:cNvPr>
            <p:cNvSpPr txBox="1"/>
            <p:nvPr/>
          </p:nvSpPr>
          <p:spPr>
            <a:xfrm>
              <a:off x="4254664" y="5248338"/>
              <a:ext cx="36165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</a:rPr>
                <a:t>Find more solutions in preferred areas without any more function evaluations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D32DE84-9B1C-CD30-6958-F06C36F91591}"/>
              </a:ext>
            </a:extLst>
          </p:cNvPr>
          <p:cNvSpPr txBox="1"/>
          <p:nvPr/>
        </p:nvSpPr>
        <p:spPr>
          <a:xfrm>
            <a:off x="1524000" y="6245226"/>
            <a:ext cx="91369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Deb, K., </a:t>
            </a:r>
            <a:r>
              <a:rPr lang="en-US" sz="1200" dirty="0" err="1"/>
              <a:t>Gondkar</a:t>
            </a:r>
            <a:r>
              <a:rPr lang="en-US" sz="1200" dirty="0"/>
              <a:t>, A., and Anirudh, S. (2023, March). Learning to Predict Pareto-Optimal Solutions from Pseudo-weights. </a:t>
            </a:r>
            <a:r>
              <a:rPr lang="en-US" sz="1200" i="1" dirty="0"/>
              <a:t>Proceedings of Evolutionary Multi-Criterion Optimization: EMO 2023, </a:t>
            </a:r>
            <a:r>
              <a:rPr lang="en-US" sz="1200" dirty="0"/>
              <a:t>(pp. 191-204).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4A55E0-3738-A1B1-1FE1-EF6BC85AA71C}"/>
              </a:ext>
            </a:extLst>
          </p:cNvPr>
          <p:cNvSpPr txBox="1">
            <a:spLocks/>
          </p:cNvSpPr>
          <p:nvPr/>
        </p:nvSpPr>
        <p:spPr bwMode="auto">
          <a:xfrm>
            <a:off x="657130" y="294713"/>
            <a:ext cx="8001000" cy="1216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ＭＳ Ｐゴシック" pitchFamily="-101" charset="-128"/>
                <a:cs typeface="ＭＳ Ｐゴシック" pitchFamily="-101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-101" charset="0"/>
                <a:ea typeface="ＭＳ Ｐゴシック" pitchFamily="-101" charset="-128"/>
                <a:cs typeface="ＭＳ Ｐゴシック" pitchFamily="-10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-101" charset="0"/>
                <a:ea typeface="ＭＳ Ｐゴシック" pitchFamily="-101" charset="-128"/>
                <a:cs typeface="ＭＳ Ｐゴシック" pitchFamily="-10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-101" charset="0"/>
                <a:ea typeface="ＭＳ Ｐゴシック" pitchFamily="-101" charset="-128"/>
                <a:cs typeface="ＭＳ Ｐゴシック" pitchFamily="-10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-101" charset="0"/>
                <a:ea typeface="ＭＳ Ｐゴシック" pitchFamily="-101" charset="-128"/>
                <a:cs typeface="ＭＳ Ｐゴシック" pitchFamily="-10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-101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-101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-101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-101" charset="0"/>
              </a:defRPr>
            </a:lvl9pPr>
          </a:lstStyle>
          <a:p>
            <a:r>
              <a:rPr lang="en-US" sz="4000" dirty="0"/>
              <a:t>ML-Assisted EMO:</a:t>
            </a:r>
            <a:br>
              <a:rPr lang="en-US" sz="4000" dirty="0"/>
            </a:br>
            <a:r>
              <a:rPr lang="en-US" sz="4000" dirty="0"/>
              <a:t>Analyze the PO Front</a:t>
            </a:r>
            <a:endParaRPr lang="en-US" sz="320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15F32109-D843-DB95-4C9E-D0181B8F4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28" y="3189830"/>
            <a:ext cx="3821917" cy="2903390"/>
          </a:xfrm>
          <a:prstGeom prst="rect">
            <a:avLst/>
          </a:prstGeom>
        </p:spPr>
      </p:pic>
      <p:pic>
        <p:nvPicPr>
          <p:cNvPr id="8" name="Picture 7" descr="Chart, radar chart, scatter chart&#10;&#10;Description automatically generated">
            <a:extLst>
              <a:ext uri="{FF2B5EF4-FFF2-40B4-BE49-F238E27FC236}">
                <a16:creationId xmlns:a16="http://schemas.microsoft.com/office/drawing/2014/main" id="{55E41F80-FF75-A3FA-7244-717E7DD48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041" y="195323"/>
            <a:ext cx="5814306" cy="2743112"/>
          </a:xfrm>
          <a:prstGeom prst="rect">
            <a:avLst/>
          </a:prstGeom>
        </p:spPr>
      </p:pic>
      <p:pic>
        <p:nvPicPr>
          <p:cNvPr id="9" name="Picture 8" descr="A picture containing diagram, pattern, screenshot, line&#10;&#10;Description automatically generated">
            <a:extLst>
              <a:ext uri="{FF2B5EF4-FFF2-40B4-BE49-F238E27FC236}">
                <a16:creationId xmlns:a16="http://schemas.microsoft.com/office/drawing/2014/main" id="{367DD58A-CCC3-CCE5-B5A3-BCA54E576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132" y="546987"/>
            <a:ext cx="2968806" cy="243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8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1FE8B-2B8F-0C40-80C9-4A5E2B13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b="1" dirty="0"/>
              <a:t>Summary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A70B038-F5DD-A14E-A799-6A34ADB66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358153"/>
            <a:ext cx="10194434" cy="480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Multi-objective optimization allows a pragmatic way to find </a:t>
            </a:r>
            <a:r>
              <a:rPr lang="en-US" sz="28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alternate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solutions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Alternate solutions can be used to </a:t>
            </a:r>
            <a:r>
              <a:rPr lang="en-US" sz="28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extract patterns 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P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roblem knowledge for future use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Speed-up optimization task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endParaRPr lang="en-US" sz="28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Commercial </a:t>
            </a:r>
            <a:r>
              <a:rPr lang="en-US" sz="28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softwares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available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Heeds, 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ModeFrontier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, 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iSight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, 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VisualDoc</a:t>
            </a:r>
            <a:endParaRPr lang="en-US" sz="24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endParaRPr lang="en-US" sz="24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Computer codes freely downloadable</a:t>
            </a:r>
          </a:p>
          <a:p>
            <a:pPr>
              <a:lnSpc>
                <a:spcPct val="80000"/>
              </a:lnSpc>
              <a:buFont typeface="Wingdings" pitchFamily="2" charset="2"/>
              <a:buChar char="q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80000"/>
              </a:lnSpc>
              <a:buFont typeface="Wingdings" pitchFamily="2" charset="2"/>
              <a:buChar char="q"/>
            </a:pP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pymoo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, 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Jmetal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, PISA, </a:t>
            </a:r>
            <a:r>
              <a:rPr lang="en-US" sz="2400" kern="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MOEAFramework</a:t>
            </a:r>
            <a:r>
              <a:rPr lang="en-US" sz="24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, EMOO websites</a:t>
            </a:r>
          </a:p>
        </p:txBody>
      </p:sp>
    </p:spTree>
    <p:extLst>
      <p:ext uri="{BB962C8B-B14F-4D97-AF65-F5344CB8AC3E}">
        <p14:creationId xmlns:p14="http://schemas.microsoft.com/office/powerpoint/2010/main" val="3813016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1E19-DBF5-A941-BCCA-E4B0A35A1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MOO Basics: </a:t>
            </a:r>
            <a:r>
              <a:rPr lang="en-CN" i="1" dirty="0"/>
              <a:t>Domination</a:t>
            </a:r>
          </a:p>
        </p:txBody>
      </p:sp>
      <p:pic>
        <p:nvPicPr>
          <p:cNvPr id="4" name="Picture 3" descr="Screen Shot 2013-10-13 at 10.26.57 PM.png">
            <a:extLst>
              <a:ext uri="{FF2B5EF4-FFF2-40B4-BE49-F238E27FC236}">
                <a16:creationId xmlns:a16="http://schemas.microsoft.com/office/drawing/2014/main" id="{BFFD13B6-F353-614C-B2EA-05F235E40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2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96" y="1733104"/>
            <a:ext cx="4792113" cy="421826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31B663-EA33-604E-8D8A-90FE8750D89F}"/>
              </a:ext>
            </a:extLst>
          </p:cNvPr>
          <p:cNvCxnSpPr/>
          <p:nvPr/>
        </p:nvCxnSpPr>
        <p:spPr bwMode="auto">
          <a:xfrm flipV="1">
            <a:off x="7842025" y="3664656"/>
            <a:ext cx="0" cy="10054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DEA7E88-8703-1344-9AA8-0EA73DAE8FDA}"/>
              </a:ext>
            </a:extLst>
          </p:cNvPr>
          <p:cNvSpPr txBox="1"/>
          <p:nvPr/>
        </p:nvSpPr>
        <p:spPr>
          <a:xfrm>
            <a:off x="6532432" y="2685651"/>
            <a:ext cx="646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C06AFA-D843-AB43-93D6-36D678F62619}"/>
              </a:ext>
            </a:extLst>
          </p:cNvPr>
          <p:cNvSpPr txBox="1"/>
          <p:nvPr/>
        </p:nvSpPr>
        <p:spPr>
          <a:xfrm>
            <a:off x="7786604" y="3385580"/>
            <a:ext cx="50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9CC19-6D6D-BA4E-882E-C0BB39B1D430}"/>
              </a:ext>
            </a:extLst>
          </p:cNvPr>
          <p:cNvSpPr txBox="1"/>
          <p:nvPr/>
        </p:nvSpPr>
        <p:spPr>
          <a:xfrm>
            <a:off x="7510880" y="4564283"/>
            <a:ext cx="78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0780D0-0782-F344-822F-C9EC1E42AA63}"/>
              </a:ext>
            </a:extLst>
          </p:cNvPr>
          <p:cNvSpPr txBox="1"/>
          <p:nvPr/>
        </p:nvSpPr>
        <p:spPr>
          <a:xfrm>
            <a:off x="9270672" y="5715276"/>
            <a:ext cx="1164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10B6F7-54EC-6C49-8D4C-1879BE644FC5}"/>
              </a:ext>
            </a:extLst>
          </p:cNvPr>
          <p:cNvSpPr/>
          <p:nvPr/>
        </p:nvSpPr>
        <p:spPr bwMode="auto">
          <a:xfrm>
            <a:off x="6199801" y="3060662"/>
            <a:ext cx="634971" cy="716325"/>
          </a:xfrm>
          <a:prstGeom prst="rect">
            <a:avLst/>
          </a:prstGeom>
          <a:solidFill>
            <a:schemeClr val="accent1">
              <a:alpha val="5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53B203-51BB-AB48-B4D2-95BA94A32762}"/>
              </a:ext>
            </a:extLst>
          </p:cNvPr>
          <p:cNvSpPr/>
          <p:nvPr/>
        </p:nvSpPr>
        <p:spPr bwMode="auto">
          <a:xfrm>
            <a:off x="7784958" y="5378317"/>
            <a:ext cx="634971" cy="716325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5EB68C-2DF0-4B43-853C-92482C777191}"/>
              </a:ext>
            </a:extLst>
          </p:cNvPr>
          <p:cNvSpPr/>
          <p:nvPr/>
        </p:nvSpPr>
        <p:spPr bwMode="auto">
          <a:xfrm>
            <a:off x="7203930" y="2838620"/>
            <a:ext cx="988060" cy="702890"/>
          </a:xfrm>
          <a:prstGeom prst="rect">
            <a:avLst/>
          </a:prstGeom>
          <a:solidFill>
            <a:schemeClr val="accent2">
              <a:alpha val="2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927577-5E43-2E45-B02D-CF0DB592786B}"/>
              </a:ext>
            </a:extLst>
          </p:cNvPr>
          <p:cNvSpPr/>
          <p:nvPr/>
        </p:nvSpPr>
        <p:spPr bwMode="auto">
          <a:xfrm>
            <a:off x="7670988" y="3831706"/>
            <a:ext cx="634971" cy="716325"/>
          </a:xfrm>
          <a:prstGeom prst="rect">
            <a:avLst/>
          </a:prstGeom>
          <a:solidFill>
            <a:schemeClr val="accent2">
              <a:alpha val="2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9DA95B-6C9A-C34F-B2C7-B6A8E74C564F}"/>
              </a:ext>
            </a:extLst>
          </p:cNvPr>
          <p:cNvSpPr/>
          <p:nvPr/>
        </p:nvSpPr>
        <p:spPr bwMode="auto">
          <a:xfrm>
            <a:off x="6785929" y="3011821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AEF9D0-8F43-824D-A6F4-37E8DCC3474B}"/>
              </a:ext>
            </a:extLst>
          </p:cNvPr>
          <p:cNvSpPr/>
          <p:nvPr/>
        </p:nvSpPr>
        <p:spPr bwMode="auto">
          <a:xfrm>
            <a:off x="8159429" y="2789779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F7E5E74-A637-3548-BA51-D8A338706304}"/>
              </a:ext>
            </a:extLst>
          </p:cNvPr>
          <p:cNvSpPr/>
          <p:nvPr/>
        </p:nvSpPr>
        <p:spPr bwMode="auto">
          <a:xfrm>
            <a:off x="8246704" y="3788745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C7EE70C-BD67-2B43-A3EF-E17044F7CF1A}"/>
              </a:ext>
            </a:extLst>
          </p:cNvPr>
          <p:cNvSpPr/>
          <p:nvPr/>
        </p:nvSpPr>
        <p:spPr bwMode="auto">
          <a:xfrm>
            <a:off x="8382822" y="5341235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FC269B-EA4A-1D41-B7DE-F7C5EF02EA4E}"/>
              </a:ext>
            </a:extLst>
          </p:cNvPr>
          <p:cNvSpPr txBox="1"/>
          <p:nvPr/>
        </p:nvSpPr>
        <p:spPr>
          <a:xfrm>
            <a:off x="8871335" y="3705154"/>
            <a:ext cx="17614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point should exist on axis lines as well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8714E1B-E4A0-F84F-94E3-2BFD26A05F80}"/>
              </a:ext>
            </a:extLst>
          </p:cNvPr>
          <p:cNvSpPr/>
          <p:nvPr/>
        </p:nvSpPr>
        <p:spPr bwMode="auto">
          <a:xfrm>
            <a:off x="7785249" y="3618303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1719003-4CEB-A847-8E41-0556979ADFA3}"/>
              </a:ext>
            </a:extLst>
          </p:cNvPr>
          <p:cNvSpPr/>
          <p:nvPr/>
        </p:nvSpPr>
        <p:spPr bwMode="auto">
          <a:xfrm>
            <a:off x="7793181" y="4624825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B9F102D-DD4B-B24A-9568-A90BE6FE6B92}"/>
                  </a:ext>
                </a:extLst>
              </p:cNvPr>
              <p:cNvSpPr txBox="1"/>
              <p:nvPr/>
            </p:nvSpPr>
            <p:spPr>
              <a:xfrm>
                <a:off x="8275463" y="2587932"/>
                <a:ext cx="604362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3600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B9F102D-DD4B-B24A-9568-A90BE6FE6B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463" y="2587932"/>
                <a:ext cx="604362" cy="369332"/>
              </a:xfrm>
              <a:prstGeom prst="rect">
                <a:avLst/>
              </a:prstGeom>
              <a:blipFill>
                <a:blip r:embed="rId4"/>
                <a:stretch>
                  <a:fillRect l="-10204" r="-20408" b="-275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D3EAC31-D8D6-7141-96F9-735C87D6C0C8}"/>
              </a:ext>
            </a:extLst>
          </p:cNvPr>
          <p:cNvSpPr txBox="1"/>
          <p:nvPr/>
        </p:nvSpPr>
        <p:spPr>
          <a:xfrm>
            <a:off x="8289452" y="2450034"/>
            <a:ext cx="50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82E01-7772-DD4C-ACB1-8DB16C62E197}"/>
              </a:ext>
            </a:extLst>
          </p:cNvPr>
          <p:cNvSpPr txBox="1"/>
          <p:nvPr/>
        </p:nvSpPr>
        <p:spPr>
          <a:xfrm>
            <a:off x="6844737" y="3547553"/>
            <a:ext cx="40708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EAB610-0F68-6840-AC94-5379D0557C9A}"/>
                  </a:ext>
                </a:extLst>
              </p:cNvPr>
              <p:cNvSpPr txBox="1"/>
              <p:nvPr/>
            </p:nvSpPr>
            <p:spPr>
              <a:xfrm>
                <a:off x="6644053" y="3556001"/>
                <a:ext cx="604362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3600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AEAB610-0F68-6840-AC94-5379D0557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053" y="3556001"/>
                <a:ext cx="604362" cy="369332"/>
              </a:xfrm>
              <a:prstGeom prst="rect">
                <a:avLst/>
              </a:prstGeom>
              <a:blipFill>
                <a:blip r:embed="rId5"/>
                <a:stretch>
                  <a:fillRect l="-4167" r="-14583" b="-2258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72EA5A-ED9A-2544-9794-786AC4531177}"/>
              </a:ext>
            </a:extLst>
          </p:cNvPr>
          <p:cNvCxnSpPr>
            <a:cxnSpLocks/>
            <a:stCxn id="15" idx="2"/>
          </p:cNvCxnSpPr>
          <p:nvPr/>
        </p:nvCxnSpPr>
        <p:spPr bwMode="auto">
          <a:xfrm flipH="1" flipV="1">
            <a:off x="6867715" y="2846759"/>
            <a:ext cx="1291714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B534336-BA55-3B47-8F70-081FCFD682DD}"/>
              </a:ext>
            </a:extLst>
          </p:cNvPr>
          <p:cNvCxnSpPr>
            <a:cxnSpLocks/>
          </p:cNvCxnSpPr>
          <p:nvPr/>
        </p:nvCxnSpPr>
        <p:spPr bwMode="auto">
          <a:xfrm flipH="1">
            <a:off x="8199537" y="2855983"/>
            <a:ext cx="244" cy="8491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152B32-F9DE-B140-8B35-C9B707B97E99}"/>
                  </a:ext>
                </a:extLst>
              </p:cNvPr>
              <p:cNvSpPr txBox="1"/>
              <p:nvPr/>
            </p:nvSpPr>
            <p:spPr>
              <a:xfrm>
                <a:off x="10710413" y="1585892"/>
                <a:ext cx="4719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152B32-F9DE-B140-8B35-C9B707B97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0413" y="1585892"/>
                <a:ext cx="471988" cy="369332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42F1400-38A0-9746-ABB9-D39E32F0B923}"/>
                  </a:ext>
                </a:extLst>
              </p:cNvPr>
              <p:cNvSpPr txBox="1"/>
              <p:nvPr/>
            </p:nvSpPr>
            <p:spPr>
              <a:xfrm>
                <a:off x="9270672" y="579405"/>
                <a:ext cx="4773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42F1400-38A0-9746-ABB9-D39E32F0B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672" y="579405"/>
                <a:ext cx="477310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Hexagon 28">
            <a:extLst>
              <a:ext uri="{FF2B5EF4-FFF2-40B4-BE49-F238E27FC236}">
                <a16:creationId xmlns:a16="http://schemas.microsoft.com/office/drawing/2014/main" id="{5F70B710-C83A-A042-8C04-F4274B63F79F}"/>
              </a:ext>
            </a:extLst>
          </p:cNvPr>
          <p:cNvSpPr/>
          <p:nvPr/>
        </p:nvSpPr>
        <p:spPr>
          <a:xfrm>
            <a:off x="9645542" y="814740"/>
            <a:ext cx="1121383" cy="1038182"/>
          </a:xfrm>
          <a:prstGeom prst="hex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D52ADB1-05F7-B94B-B8A2-9E6286AD86AA}"/>
              </a:ext>
            </a:extLst>
          </p:cNvPr>
          <p:cNvCxnSpPr>
            <a:cxnSpLocks/>
          </p:cNvCxnSpPr>
          <p:nvPr/>
        </p:nvCxnSpPr>
        <p:spPr>
          <a:xfrm>
            <a:off x="9319676" y="1958669"/>
            <a:ext cx="163332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BF3959C-E749-0743-9360-6BE407CF43FB}"/>
              </a:ext>
            </a:extLst>
          </p:cNvPr>
          <p:cNvCxnSpPr>
            <a:cxnSpLocks/>
          </p:cNvCxnSpPr>
          <p:nvPr/>
        </p:nvCxnSpPr>
        <p:spPr>
          <a:xfrm flipV="1">
            <a:off x="9319676" y="711791"/>
            <a:ext cx="0" cy="124687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385EFB1B-BDC2-0440-8E98-D54169251E94}"/>
              </a:ext>
            </a:extLst>
          </p:cNvPr>
          <p:cNvSpPr/>
          <p:nvPr/>
        </p:nvSpPr>
        <p:spPr bwMode="auto">
          <a:xfrm>
            <a:off x="10003970" y="1194948"/>
            <a:ext cx="138494" cy="157003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888EF56-C9C1-064D-9B85-AE1D7E2F0CE6}"/>
                  </a:ext>
                </a:extLst>
              </p:cNvPr>
              <p:cNvSpPr txBox="1"/>
              <p:nvPr/>
            </p:nvSpPr>
            <p:spPr>
              <a:xfrm>
                <a:off x="9747982" y="1570989"/>
                <a:ext cx="572059" cy="508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888EF56-C9C1-064D-9B85-AE1D7E2F0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7982" y="1570989"/>
                <a:ext cx="572059" cy="50882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Arc 33">
            <a:extLst>
              <a:ext uri="{FF2B5EF4-FFF2-40B4-BE49-F238E27FC236}">
                <a16:creationId xmlns:a16="http://schemas.microsoft.com/office/drawing/2014/main" id="{DCF41B71-B729-B942-BF29-22B337257787}"/>
              </a:ext>
            </a:extLst>
          </p:cNvPr>
          <p:cNvSpPr/>
          <p:nvPr/>
        </p:nvSpPr>
        <p:spPr>
          <a:xfrm>
            <a:off x="9594683" y="878133"/>
            <a:ext cx="752167" cy="958046"/>
          </a:xfrm>
          <a:prstGeom prst="arc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811E8860-E9A5-A644-8BA5-215437AFA277}"/>
              </a:ext>
            </a:extLst>
          </p:cNvPr>
          <p:cNvSpPr/>
          <p:nvPr/>
        </p:nvSpPr>
        <p:spPr>
          <a:xfrm rot="10016874">
            <a:off x="10224303" y="1097681"/>
            <a:ext cx="507317" cy="575699"/>
          </a:xfrm>
          <a:prstGeom prst="arc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D264CF3-2F20-914D-8213-1D7C0FA8244D}"/>
                  </a:ext>
                </a:extLst>
              </p:cNvPr>
              <p:cNvSpPr txBox="1"/>
              <p:nvPr/>
            </p:nvSpPr>
            <p:spPr>
              <a:xfrm>
                <a:off x="9694112" y="977376"/>
                <a:ext cx="4907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D264CF3-2F20-914D-8213-1D7C0FA82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4112" y="977376"/>
                <a:ext cx="4907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E4F3BA1-15A9-1149-AFC3-8BA70F4F408E}"/>
              </a:ext>
            </a:extLst>
          </p:cNvPr>
          <p:cNvCxnSpPr>
            <a:cxnSpLocks/>
          </p:cNvCxnSpPr>
          <p:nvPr/>
        </p:nvCxnSpPr>
        <p:spPr bwMode="auto">
          <a:xfrm flipH="1">
            <a:off x="8201818" y="1321366"/>
            <a:ext cx="1847917" cy="14372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4062470-706C-194F-9678-0F7BB8DF5490}"/>
              </a:ext>
            </a:extLst>
          </p:cNvPr>
          <p:cNvSpPr txBox="1"/>
          <p:nvPr/>
        </p:nvSpPr>
        <p:spPr>
          <a:xfrm>
            <a:off x="9721016" y="949124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6D8592-18F3-4344-9E1D-E8C0A478228A}"/>
              </a:ext>
            </a:extLst>
          </p:cNvPr>
          <p:cNvSpPr txBox="1"/>
          <p:nvPr/>
        </p:nvSpPr>
        <p:spPr>
          <a:xfrm>
            <a:off x="9780007" y="523283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D3029A-BF5E-8548-A0AA-AC998FEF2DF0}"/>
              </a:ext>
            </a:extLst>
          </p:cNvPr>
          <p:cNvSpPr txBox="1"/>
          <p:nvPr/>
        </p:nvSpPr>
        <p:spPr>
          <a:xfrm>
            <a:off x="10290152" y="1082504"/>
            <a:ext cx="32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3DED2E-BB9B-3E4E-A2B8-141BC9F3CA29}"/>
              </a:ext>
            </a:extLst>
          </p:cNvPr>
          <p:cNvSpPr txBox="1"/>
          <p:nvPr/>
        </p:nvSpPr>
        <p:spPr>
          <a:xfrm>
            <a:off x="9978699" y="1328255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A22891-23CC-0D4E-9F5F-B061E0785A0D}"/>
              </a:ext>
            </a:extLst>
          </p:cNvPr>
          <p:cNvSpPr txBox="1"/>
          <p:nvPr/>
        </p:nvSpPr>
        <p:spPr>
          <a:xfrm>
            <a:off x="10433685" y="1386579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E5A4949-5221-544F-9A3B-F3401DE96C96}"/>
                  </a:ext>
                </a:extLst>
              </p:cNvPr>
              <p:cNvSpPr txBox="1"/>
              <p:nvPr/>
            </p:nvSpPr>
            <p:spPr>
              <a:xfrm>
                <a:off x="10028120" y="2856623"/>
                <a:ext cx="4839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E5A4949-5221-544F-9A3B-F3401DE96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120" y="2856623"/>
                <a:ext cx="483914" cy="461665"/>
              </a:xfrm>
              <a:prstGeom prst="rect">
                <a:avLst/>
              </a:prstGeom>
              <a:blipFill>
                <a:blip r:embed="rId10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2FA57E9-F895-4E43-9442-C01FD78D07A4}"/>
                  </a:ext>
                </a:extLst>
              </p:cNvPr>
              <p:cNvSpPr txBox="1"/>
              <p:nvPr/>
            </p:nvSpPr>
            <p:spPr>
              <a:xfrm>
                <a:off x="10237773" y="740676"/>
                <a:ext cx="421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2FA57E9-F895-4E43-9442-C01FD78D0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7773" y="740676"/>
                <a:ext cx="421141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Oval 44">
            <a:extLst>
              <a:ext uri="{FF2B5EF4-FFF2-40B4-BE49-F238E27FC236}">
                <a16:creationId xmlns:a16="http://schemas.microsoft.com/office/drawing/2014/main" id="{9B9CDBB2-35B4-0649-9947-A33A1B7AB3B3}"/>
              </a:ext>
            </a:extLst>
          </p:cNvPr>
          <p:cNvSpPr/>
          <p:nvPr/>
        </p:nvSpPr>
        <p:spPr bwMode="auto">
          <a:xfrm>
            <a:off x="9384743" y="5632328"/>
            <a:ext cx="97688" cy="113961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-83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CFDAED9-FAAF-BD4E-8FDA-7DE69811016C}"/>
                  </a:ext>
                </a:extLst>
              </p14:cNvPr>
              <p14:cNvContentPartPr/>
              <p14:nvPr/>
            </p14:nvContentPartPr>
            <p14:xfrm>
              <a:off x="6854908" y="3088885"/>
              <a:ext cx="958320" cy="579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CFDAED9-FAAF-BD4E-8FDA-7DE69811016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45908" y="3079885"/>
                <a:ext cx="975960" cy="59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8829F87-D697-CE47-8CA9-18495C0E34B0}"/>
                  </a:ext>
                </a:extLst>
              </p14:cNvPr>
              <p14:cNvContentPartPr/>
              <p14:nvPr/>
            </p14:nvContentPartPr>
            <p14:xfrm>
              <a:off x="7852108" y="4707085"/>
              <a:ext cx="1597680" cy="10321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8829F87-D697-CE47-8CA9-18495C0E34B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43108" y="4698085"/>
                <a:ext cx="1615320" cy="1049760"/>
              </a:xfrm>
              <a:prstGeom prst="rect">
                <a:avLst/>
              </a:prstGeom>
            </p:spPr>
          </p:pic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0DD0DA0-8C0E-D943-9931-68E3F6A892FC}"/>
              </a:ext>
            </a:extLst>
          </p:cNvPr>
          <p:cNvSpPr txBox="1"/>
          <p:nvPr/>
        </p:nvSpPr>
        <p:spPr>
          <a:xfrm>
            <a:off x="8094944" y="1035546"/>
            <a:ext cx="127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Variable Space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302597-84F0-CA42-938B-5B1D2CDE8E7F}"/>
              </a:ext>
            </a:extLst>
          </p:cNvPr>
          <p:cNvSpPr txBox="1"/>
          <p:nvPr/>
        </p:nvSpPr>
        <p:spPr>
          <a:xfrm>
            <a:off x="5970866" y="1710840"/>
            <a:ext cx="1271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Objective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E0EB407-893A-F24B-9D93-251E6D965E38}"/>
                  </a:ext>
                </a:extLst>
              </p:cNvPr>
              <p:cNvSpPr txBox="1"/>
              <p:nvPr/>
            </p:nvSpPr>
            <p:spPr>
              <a:xfrm>
                <a:off x="8515465" y="4998486"/>
                <a:ext cx="604362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lIns="36000" r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E0EB407-893A-F24B-9D93-251E6D965E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465" y="4998486"/>
                <a:ext cx="604362" cy="369332"/>
              </a:xfrm>
              <a:prstGeom prst="rect">
                <a:avLst/>
              </a:prstGeom>
              <a:blipFill>
                <a:blip r:embed="rId16"/>
                <a:stretch>
                  <a:fillRect l="-10204" r="-20408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ontent Placeholder 8">
                <a:extLst>
                  <a:ext uri="{FF2B5EF4-FFF2-40B4-BE49-F238E27FC236}">
                    <a16:creationId xmlns:a16="http://schemas.microsoft.com/office/drawing/2014/main" id="{6C56E2D5-3EB2-554A-BD70-8BD7C3008BD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2000" y="1555200"/>
                <a:ext cx="5109715" cy="4218267"/>
              </a:xfrm>
              <a:noFill/>
            </p:spPr>
            <p:txBody>
              <a:bodyPr/>
              <a:lstStyle/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A solution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Pareto-optimal </a:t>
                </a:r>
                <a:r>
                  <a:rPr lang="en-US" sz="2400" dirty="0">
                    <a:solidFill>
                      <a:srgbClr val="C00000"/>
                    </a:solidFill>
                  </a:rPr>
                  <a:t>if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C00000"/>
                    </a:solidFill>
                  </a:rPr>
                  <a:t>there is </a:t>
                </a:r>
                <a:r>
                  <a:rPr lang="en-US" sz="2400" b="1" dirty="0">
                    <a:solidFill>
                      <a:srgbClr val="000099"/>
                    </a:solidFill>
                  </a:rPr>
                  <a:t>no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</a:rPr>
                  <a:t> </a:t>
                </a:r>
                <a:r>
                  <a:rPr lang="en-US" sz="2400" dirty="0"/>
                  <a:t>such that</a:t>
                </a:r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…,</m:t>
                    </m:r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rgbClr val="C00000"/>
                  </a:solidFill>
                </a:endParaRPr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q"/>
                </a:pPr>
                <a:r>
                  <a:rPr lang="en-US" sz="2000" b="1" dirty="0">
                    <a:solidFill>
                      <a:srgbClr val="00009A"/>
                    </a:solidFill>
                  </a:rPr>
                  <a:t>AND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)&lt;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</a:rPr>
                  <a:t>for some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en-US" sz="2000" i="1" dirty="0">
                  <a:solidFill>
                    <a:schemeClr val="tx1"/>
                  </a:solidFill>
                </a:endParaRP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en-US" sz="2400" i="1" dirty="0">
                  <a:solidFill>
                    <a:srgbClr val="C00000"/>
                  </a:solidFill>
                </a:endParaRP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400" dirty="0"/>
                  <a:t>Place top-right corner of a paper on the point </a:t>
                </a:r>
                <a:r>
                  <a:rPr lang="en-US" sz="2400" b="1" i="1" dirty="0"/>
                  <a:t>z</a:t>
                </a:r>
                <a:r>
                  <a:rPr lang="en-US" sz="2400" i="1" dirty="0"/>
                  <a:t>*</a:t>
                </a:r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q"/>
                </a:pPr>
                <a:r>
                  <a:rPr lang="en-US" sz="2000" dirty="0"/>
                  <a:t>If no point exists on the paper, </a:t>
                </a:r>
                <a:r>
                  <a:rPr lang="en-US" sz="2000" b="1" i="1" dirty="0"/>
                  <a:t>z</a:t>
                </a:r>
                <a:r>
                  <a:rPr lang="en-US" sz="2000" i="1" dirty="0"/>
                  <a:t>*</a:t>
                </a:r>
                <a:r>
                  <a:rPr lang="en-US" sz="2000" dirty="0"/>
                  <a:t> is efficient </a:t>
                </a:r>
              </a:p>
            </p:txBody>
          </p:sp>
        </mc:Choice>
        <mc:Fallback xmlns="">
          <p:sp>
            <p:nvSpPr>
              <p:cNvPr id="51" name="Content Placeholder 8">
                <a:extLst>
                  <a:ext uri="{FF2B5EF4-FFF2-40B4-BE49-F238E27FC236}">
                    <a16:creationId xmlns:a16="http://schemas.microsoft.com/office/drawing/2014/main" id="{6C56E2D5-3EB2-554A-BD70-8BD7C3008B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2000" y="1555200"/>
                <a:ext cx="5109715" cy="4218267"/>
              </a:xfrm>
              <a:blipFill>
                <a:blip r:embed="rId17"/>
                <a:stretch>
                  <a:fillRect l="-1737" t="-1201" r="-19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956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2" grpId="0"/>
      <p:bldP spid="24" grpId="0" animBg="1"/>
      <p:bldP spid="34" grpId="0" animBg="1"/>
      <p:bldP spid="35" grpId="0" animBg="1"/>
      <p:bldP spid="38" grpId="0"/>
      <p:bldP spid="39" grpId="0"/>
      <p:bldP spid="40" grpId="0"/>
      <p:bldP spid="41" grpId="0"/>
      <p:bldP spid="42" grpId="0"/>
      <p:bldP spid="45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EE5-DA23-9144-BC46-80A8D3173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/>
              <a:t>Classical </a:t>
            </a:r>
            <a:r>
              <a:rPr lang="en-US" dirty="0"/>
              <a:t>Point-based </a:t>
            </a:r>
            <a:r>
              <a:rPr lang="en-CN"/>
              <a:t>MOO </a:t>
            </a:r>
            <a:r>
              <a:rPr lang="en-CN" dirty="0"/>
              <a:t>Principle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754D41DF-D129-D24B-8962-5EE4EFBCAF2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936943"/>
              </p:ext>
            </p:extLst>
          </p:nvPr>
        </p:nvGraphicFramePr>
        <p:xfrm>
          <a:off x="1234281" y="1089242"/>
          <a:ext cx="9723438" cy="5058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860952" imgH="2529524" progId="Paint.Picture">
                  <p:embed/>
                </p:oleObj>
              </mc:Choice>
              <mc:Fallback>
                <p:oleObj name="Bitmap Image" r:id="rId2" imgW="4860952" imgH="2529524" progId="Paint.Picture">
                  <p:embed/>
                  <p:pic>
                    <p:nvPicPr>
                      <p:cNvPr id="1105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8000" contrast="1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4281" y="1089242"/>
                        <a:ext cx="9723438" cy="5058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6">
            <a:extLst>
              <a:ext uri="{FF2B5EF4-FFF2-40B4-BE49-F238E27FC236}">
                <a16:creationId xmlns:a16="http://schemas.microsoft.com/office/drawing/2014/main" id="{288F05A4-1C5A-B14C-B0B4-3CEADFE3C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670" y="3428998"/>
            <a:ext cx="513991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Results in a </a:t>
            </a:r>
            <a:r>
              <a:rPr lang="en-US" b="1" dirty="0">
                <a:solidFill>
                  <a:srgbClr val="00009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single                                solution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in each simulation</a:t>
            </a: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Ø"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Apply </a:t>
            </a:r>
            <a:r>
              <a:rPr lang="en-US" b="1" dirty="0">
                <a:solidFill>
                  <a:srgbClr val="00009A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multiple times</a:t>
            </a: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to generate an efficient set</a:t>
            </a:r>
          </a:p>
        </p:txBody>
      </p:sp>
    </p:spTree>
    <p:extLst>
      <p:ext uri="{BB962C8B-B14F-4D97-AF65-F5344CB8AC3E}">
        <p14:creationId xmlns:p14="http://schemas.microsoft.com/office/powerpoint/2010/main" val="614224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D3BE5-08EC-3C46-8999-34712EA5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Difficulties with </a:t>
            </a:r>
            <a:r>
              <a:rPr lang="en-CN" i="1" dirty="0"/>
              <a:t>Weighted-Sum Method</a:t>
            </a:r>
            <a:endParaRPr lang="en-CN" dirty="0"/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E47360E6-1BE0-BF41-87B8-9C77573B60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652394"/>
              </p:ext>
            </p:extLst>
          </p:nvPr>
        </p:nvGraphicFramePr>
        <p:xfrm>
          <a:off x="6094799" y="1094399"/>
          <a:ext cx="5584000" cy="50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728196" imgH="2255238" progId="Paint.Picture">
                  <p:embed/>
                </p:oleObj>
              </mc:Choice>
              <mc:Fallback>
                <p:oleObj name="Bitmap Image" r:id="rId2" imgW="2728196" imgH="2255238" progId="Paint.Picture">
                  <p:embed/>
                  <p:pic>
                    <p:nvPicPr>
                      <p:cNvPr id="1126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4799" y="1094399"/>
                        <a:ext cx="5584000" cy="50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8CE75179-0101-A24E-A150-D78A12F38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1" y="1271587"/>
            <a:ext cx="5158748" cy="483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Need to know </a:t>
            </a:r>
            <a:r>
              <a:rPr lang="en-US" sz="2800" b="1" i="1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w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600" b="1" i="1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Non-uniformity in Pareto-optimal solutions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Inability to find some Pareto-optimal solutions (those in </a:t>
            </a:r>
            <a:r>
              <a:rPr lang="en-US" sz="2800" b="1" kern="0" dirty="0">
                <a:solidFill>
                  <a:srgbClr val="00009A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non-convex region</a:t>
            </a: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However, </a:t>
            </a:r>
            <a:r>
              <a:rPr lang="en-US" sz="28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 weighted-sum solution of this approach is always Pareto-optimal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ADA0BC-4091-2044-9B55-C245F00AD0D5}"/>
              </a:ext>
            </a:extLst>
          </p:cNvPr>
          <p:cNvGrpSpPr>
            <a:grpSpLocks noChangeAspect="1"/>
          </p:cNvGrpSpPr>
          <p:nvPr/>
        </p:nvGrpSpPr>
        <p:grpSpPr>
          <a:xfrm>
            <a:off x="6612994" y="2348442"/>
            <a:ext cx="493726" cy="792000"/>
            <a:chOff x="5198533" y="2777067"/>
            <a:chExt cx="372539" cy="59821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7902960-1770-484D-87D1-0C70BB940918}"/>
                </a:ext>
              </a:extLst>
            </p:cNvPr>
            <p:cNvSpPr/>
            <p:nvPr/>
          </p:nvSpPr>
          <p:spPr bwMode="auto">
            <a:xfrm>
              <a:off x="5198533" y="2777067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7DDA2BA-A42A-2141-88C2-74A77FE494B7}"/>
                </a:ext>
              </a:extLst>
            </p:cNvPr>
            <p:cNvSpPr/>
            <p:nvPr/>
          </p:nvSpPr>
          <p:spPr bwMode="auto">
            <a:xfrm>
              <a:off x="5266268" y="2929467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927AC41-3256-1B45-AE67-87B4465626E6}"/>
                </a:ext>
              </a:extLst>
            </p:cNvPr>
            <p:cNvSpPr/>
            <p:nvPr/>
          </p:nvSpPr>
          <p:spPr bwMode="auto">
            <a:xfrm>
              <a:off x="5317070" y="3048001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B370876-A436-6947-B958-19BB97C2210E}"/>
                </a:ext>
              </a:extLst>
            </p:cNvPr>
            <p:cNvSpPr/>
            <p:nvPr/>
          </p:nvSpPr>
          <p:spPr bwMode="auto">
            <a:xfrm>
              <a:off x="5401738" y="3183468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16BE08-98CE-2749-8DA9-B1B50D9EABBA}"/>
              </a:ext>
            </a:extLst>
          </p:cNvPr>
          <p:cNvGrpSpPr>
            <a:grpSpLocks noChangeAspect="1"/>
          </p:cNvGrpSpPr>
          <p:nvPr/>
        </p:nvGrpSpPr>
        <p:grpSpPr>
          <a:xfrm>
            <a:off x="8886799" y="4930775"/>
            <a:ext cx="626547" cy="504000"/>
            <a:chOff x="6829425" y="4673600"/>
            <a:chExt cx="491067" cy="39501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1D4785F-49BA-F049-AFEF-6338D2DABC00}"/>
                </a:ext>
              </a:extLst>
            </p:cNvPr>
            <p:cNvSpPr/>
            <p:nvPr/>
          </p:nvSpPr>
          <p:spPr bwMode="auto">
            <a:xfrm>
              <a:off x="6829425" y="4673600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72CC775-E325-EC42-8975-344A936A65AE}"/>
                </a:ext>
              </a:extLst>
            </p:cNvPr>
            <p:cNvSpPr/>
            <p:nvPr/>
          </p:nvSpPr>
          <p:spPr bwMode="auto">
            <a:xfrm>
              <a:off x="6914093" y="4775201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5DC223B-D9FF-F947-8FA9-30F47C623A1F}"/>
                </a:ext>
              </a:extLst>
            </p:cNvPr>
            <p:cNvSpPr/>
            <p:nvPr/>
          </p:nvSpPr>
          <p:spPr bwMode="auto">
            <a:xfrm>
              <a:off x="7151158" y="4876802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1399533-9D67-6243-B0CA-7132EB267F2B}"/>
                </a:ext>
              </a:extLst>
            </p:cNvPr>
            <p:cNvSpPr/>
            <p:nvPr/>
          </p:nvSpPr>
          <p:spPr bwMode="auto">
            <a:xfrm>
              <a:off x="7032627" y="4859869"/>
              <a:ext cx="169334" cy="191816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66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231EC8-8CCC-A24D-8704-9613FB08EDA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CN" dirty="0"/>
                  <a:t>Classical Approach: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CN" i="1" dirty="0"/>
                  <a:t>-Constraint Method</a:t>
                </a:r>
                <a:endParaRPr lang="en-CN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231EC8-8CCC-A24D-8704-9613FB08ED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902" b="-1958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F8457858-EBA3-574F-8336-3B27D7B4C6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577040"/>
              </p:ext>
            </p:extLst>
          </p:nvPr>
        </p:nvGraphicFramePr>
        <p:xfrm>
          <a:off x="6663560" y="1188983"/>
          <a:ext cx="41830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3132091" imgH="723963" progId="Paint.Picture">
                  <p:embed/>
                </p:oleObj>
              </mc:Choice>
              <mc:Fallback>
                <p:oleObj name="Bitmap Image" r:id="rId4" imgW="3132091" imgH="723963" progId="Paint.Picture">
                  <p:embed/>
                  <p:pic>
                    <p:nvPicPr>
                      <p:cNvPr id="1136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3560" y="1188983"/>
                        <a:ext cx="4183063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A9B0555D-9949-C549-B162-FB5C78D134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577478"/>
              </p:ext>
            </p:extLst>
          </p:nvPr>
        </p:nvGraphicFramePr>
        <p:xfrm>
          <a:off x="6674070" y="2200668"/>
          <a:ext cx="4666592" cy="3899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781541" imgH="2324301" progId="Paint.Picture">
                  <p:embed/>
                </p:oleObj>
              </mc:Choice>
              <mc:Fallback>
                <p:oleObj name="Bitmap Image" r:id="rId6" imgW="2781541" imgH="2324301" progId="Paint.Picture">
                  <p:embed/>
                  <p:pic>
                    <p:nvPicPr>
                      <p:cNvPr id="1136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4070" y="2200668"/>
                        <a:ext cx="4666592" cy="38998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>
                <a:extLst>
                  <a:ext uri="{FF2B5EF4-FFF2-40B4-BE49-F238E27FC236}">
                    <a16:creationId xmlns:a16="http://schemas.microsoft.com/office/drawing/2014/main" id="{6B3D5091-01A7-BB45-B52E-D49EF560CF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000" y="1371600"/>
                <a:ext cx="5252175" cy="4706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469900" indent="-469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charset="0"/>
                  <a:buChar char="o"/>
                  <a:defRPr sz="3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  <a:cs typeface="ＭＳ Ｐゴシック" pitchFamily="-101" charset="-128"/>
                  </a:defRPr>
                </a:lvl1pPr>
                <a:lvl2pPr marL="908050" indent="-436563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charset="0"/>
                  <a:buChar char="n"/>
                  <a:defRPr sz="26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2pPr>
                <a:lvl3pPr marL="1304925" indent="-39528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charset="0"/>
                  <a:buChar char="o"/>
                  <a:defRPr sz="23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3pPr>
                <a:lvl4pPr marL="1693863" indent="-3873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charset="0"/>
                  <a:buChar char="n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4pPr>
                <a:lvl5pPr marL="2093913" indent="-398463" algn="l" rtl="0" eaLnBrk="1" fontAlgn="base" hangingPunct="1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5pPr>
                <a:lvl6pPr marL="2551113" indent="-398463" algn="l" rtl="0" eaLnBrk="1" fontAlgn="base" hangingPunct="1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-101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6pPr>
                <a:lvl7pPr marL="3008313" indent="-398463" algn="l" rtl="0" eaLnBrk="1" fontAlgn="base" hangingPunct="1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-101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7pPr>
                <a:lvl8pPr marL="3465513" indent="-398463" algn="l" rtl="0" eaLnBrk="1" fontAlgn="base" hangingPunct="1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-101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8pPr>
                <a:lvl9pPr marL="3922713" indent="-398463" algn="l" rtl="0" eaLnBrk="1" fontAlgn="base" hangingPunct="1">
                  <a:spcBef>
                    <a:spcPct val="25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-101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ＭＳ Ｐゴシック" pitchFamily="-101" charset="-128"/>
                  </a:defRPr>
                </a:lvl9pPr>
              </a:lstStyle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800" kern="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charset="0"/>
                    <a:ea typeface="ＭＳ Ｐゴシック" charset="0"/>
                    <a:cs typeface="ＭＳ Ｐゴシック" charset="0"/>
                  </a:rPr>
                  <a:t>Constrain all but one objective</a:t>
                </a: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en-US" sz="600" kern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800" kern="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charset="0"/>
                    <a:ea typeface="ＭＳ Ｐゴシック" charset="0"/>
                    <a:cs typeface="ＭＳ Ｐゴシック" charset="0"/>
                  </a:rPr>
                  <a:t>Need to know relevant   </a:t>
                </a:r>
                <a14:m>
                  <m:oMath xmlns:m="http://schemas.openxmlformats.org/officeDocument/2006/math">
                    <m:r>
                      <a:rPr lang="en-US" sz="2800" b="1" i="1" kern="0" dirty="0" smtClean="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𝝐</m:t>
                    </m:r>
                  </m:oMath>
                </a14:m>
                <a:r>
                  <a:rPr lang="en-US" sz="2800" kern="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charset="0"/>
                    <a:ea typeface="ＭＳ Ｐゴシック" charset="0"/>
                    <a:cs typeface="ＭＳ Ｐゴシック" charset="0"/>
                  </a:rPr>
                  <a:t> vectors</a:t>
                </a: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en-US" sz="600" kern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800" kern="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charset="0"/>
                    <a:ea typeface="ＭＳ Ｐゴシック" charset="0"/>
                    <a:cs typeface="ＭＳ Ｐゴシック" charset="0"/>
                  </a:rPr>
                  <a:t>Non-uniformity in Pareto-optimal solutions</a:t>
                </a: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en-US" sz="600" kern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charset="0"/>
                  <a:ea typeface="ＭＳ Ｐゴシック" charset="0"/>
                  <a:cs typeface="ＭＳ Ｐゴシック" charset="0"/>
                </a:endParaRP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sz="2800" kern="0" dirty="0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charset="0"/>
                    <a:ea typeface="ＭＳ Ｐゴシック" charset="0"/>
                    <a:cs typeface="ＭＳ Ｐゴシック" charset="0"/>
                  </a:rPr>
                  <a:t>However, </a:t>
                </a:r>
                <a:r>
                  <a:rPr lang="en-US" sz="2800" kern="0" dirty="0">
                    <a:solidFill>
                      <a:schemeClr val="accent2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Verdana" charset="0"/>
                    <a:ea typeface="ＭＳ Ｐゴシック" charset="0"/>
                    <a:cs typeface="ＭＳ Ｐゴシック" charset="0"/>
                  </a:rPr>
                  <a:t>any Pareto-optimal solution can be found with this approach</a:t>
                </a:r>
              </a:p>
              <a:p>
                <a:pPr>
                  <a:lnSpc>
                    <a:spcPct val="90000"/>
                  </a:lnSpc>
                  <a:buClr>
                    <a:schemeClr val="tx1"/>
                  </a:buClr>
                  <a:buFont typeface="Wingdings" pitchFamily="2" charset="2"/>
                  <a:buChar char="Ø"/>
                </a:pPr>
                <a:endParaRPr lang="en-US" sz="2800" kern="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charset="0"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6" name="Rectangle 3">
                <a:extLst>
                  <a:ext uri="{FF2B5EF4-FFF2-40B4-BE49-F238E27FC236}">
                    <a16:creationId xmlns:a16="http://schemas.microsoft.com/office/drawing/2014/main" id="{6B3D5091-01A7-BB45-B52E-D49EF560C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0000" y="1371600"/>
                <a:ext cx="5252175" cy="4706938"/>
              </a:xfrm>
              <a:prstGeom prst="rect">
                <a:avLst/>
              </a:prstGeom>
              <a:blipFill>
                <a:blip r:embed="rId8"/>
                <a:stretch>
                  <a:fillRect l="-2169" t="-2695" r="-2892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432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84ABE1A5-6AB2-0E49-A9AF-E0E9CC9811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938770"/>
              </p:ext>
            </p:extLst>
          </p:nvPr>
        </p:nvGraphicFramePr>
        <p:xfrm>
          <a:off x="6396293" y="3266194"/>
          <a:ext cx="3786612" cy="2916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336156" imgH="3162574" progId="Paint.Picture">
                  <p:embed/>
                </p:oleObj>
              </mc:Choice>
              <mc:Fallback>
                <p:oleObj name="Bitmap Image" r:id="rId2" imgW="4336156" imgH="3162574" progId="Paint.Picture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6293" y="3266194"/>
                        <a:ext cx="3786612" cy="29166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02331A5-067D-D840-AF82-8047664D9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Difficulties with Classical Approaches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DE5EE5BE-435E-F142-8B83-B3CC79A264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360688"/>
              </p:ext>
            </p:extLst>
          </p:nvPr>
        </p:nvGraphicFramePr>
        <p:xfrm>
          <a:off x="8744265" y="776202"/>
          <a:ext cx="3336410" cy="2916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2841905" imgH="2483810" progId="Paint.Picture">
                  <p:embed/>
                </p:oleObj>
              </mc:Choice>
              <mc:Fallback>
                <p:oleObj name="Bitmap Image" r:id="rId4" imgW="2841905" imgH="2483810" progId="Paint.Picture">
                  <p:embed/>
                  <p:pic>
                    <p:nvPicPr>
                      <p:cNvPr id="1146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4265" y="776202"/>
                        <a:ext cx="3336410" cy="29166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462FD1C6-208C-B64E-B3CC-8EC685377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99" y="1185864"/>
            <a:ext cx="5995126" cy="484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3000">
                <a:solidFill>
                  <a:schemeClr val="tx1"/>
                </a:solidFill>
                <a:latin typeface="+mn-lt"/>
                <a:ea typeface="ＭＳ Ｐゴシック" pitchFamily="-101" charset="-128"/>
                <a:cs typeface="ＭＳ Ｐゴシック" pitchFamily="-101" charset="-128"/>
              </a:defRPr>
            </a:lvl1pPr>
            <a:lvl2pPr marL="908050" indent="-43656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6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2pPr>
            <a:lvl3pPr marL="1304925" indent="-3952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o"/>
              <a:defRPr sz="23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3pPr>
            <a:lvl4pPr marL="1693863" indent="-3873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4pPr>
            <a:lvl5pPr marL="20939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5pPr>
            <a:lvl6pPr marL="25511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6pPr>
            <a:lvl7pPr marL="30083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7pPr>
            <a:lvl8pPr marL="34655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8pPr>
            <a:lvl9pPr marL="3922713" indent="-398463" algn="l" rtl="0" eaLnBrk="1" fontAlgn="base" hangingPunct="1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-101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01" charset="-128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Need to run a single-objective optimizer many times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kern="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Expect a lot of problem knowledge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Multi-objective optimization treated as an application of single-objective optimization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6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800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Absence of any parallel search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800" kern="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632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AF41F-FC94-7E43-9647-FB669227E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dirty="0"/>
              <a:t>Evolutionary MOO (EMO): </a:t>
            </a:r>
            <a:r>
              <a:rPr lang="en-CN" i="1" dirty="0"/>
              <a:t>Basics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BBCAC444-0D1B-A945-9132-62C1D95E85CD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3687345"/>
              </p:ext>
            </p:extLst>
          </p:nvPr>
        </p:nvGraphicFramePr>
        <p:xfrm>
          <a:off x="4377802" y="1114425"/>
          <a:ext cx="6447362" cy="499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3866667" imgH="2971429" progId="Paint.Picture">
                  <p:embed/>
                </p:oleObj>
              </mc:Choice>
              <mc:Fallback>
                <p:oleObj name="Bitmap Image" r:id="rId2" imgW="3866667" imgH="2971429" progId="Paint.Picture">
                  <p:embed/>
                  <p:pic>
                    <p:nvPicPr>
                      <p:cNvPr id="1187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7802" y="1114425"/>
                        <a:ext cx="6447362" cy="499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DCC9A6D-E3C3-394A-BD6F-86C048FE0F1F}"/>
              </a:ext>
            </a:extLst>
          </p:cNvPr>
          <p:cNvCxnSpPr>
            <a:cxnSpLocks/>
          </p:cNvCxnSpPr>
          <p:nvPr/>
        </p:nvCxnSpPr>
        <p:spPr bwMode="auto">
          <a:xfrm>
            <a:off x="7518397" y="1714495"/>
            <a:ext cx="1723609" cy="22136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633D04-712D-6444-827C-104FBA9A8140}"/>
              </a:ext>
            </a:extLst>
          </p:cNvPr>
          <p:cNvSpPr txBox="1"/>
          <p:nvPr/>
        </p:nvSpPr>
        <p:spPr>
          <a:xfrm rot="3118294">
            <a:off x="6831964" y="2435375"/>
            <a:ext cx="360489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B9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Pragmatic approaches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53FD3C-D371-9248-9F75-6C99DC51A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6745" y="304993"/>
            <a:ext cx="2262569" cy="3124007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E2E86FA3-324C-AF42-8C3E-0C2F6C20D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381120"/>
            <a:ext cx="3343063" cy="427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SzPct val="150000"/>
            </a:pP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Step 1  :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  </a:t>
            </a:r>
          </a:p>
          <a:p>
            <a:pPr>
              <a:spcBef>
                <a:spcPct val="50000"/>
              </a:spcBef>
              <a:buSzPct val="150000"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Find a set of Pareto-optimal solutions</a:t>
            </a:r>
          </a:p>
          <a:p>
            <a:pPr>
              <a:spcBef>
                <a:spcPct val="50000"/>
              </a:spcBef>
              <a:buSzPct val="150000"/>
            </a:pPr>
            <a:endParaRPr lang="en-US" sz="28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SzPct val="150000"/>
            </a:pP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Step 2</a:t>
            </a:r>
            <a:r>
              <a:rPr 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  <a:r>
              <a:rPr 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:</a:t>
            </a: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   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150000"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Choose one from the 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EFFDB3-FB15-7447-A242-8B9478AD34F9}"/>
              </a:ext>
            </a:extLst>
          </p:cNvPr>
          <p:cNvSpPr txBox="1"/>
          <p:nvPr/>
        </p:nvSpPr>
        <p:spPr>
          <a:xfrm>
            <a:off x="2628633" y="6329743"/>
            <a:ext cx="692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Deb, K. (2001). 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Multi-objective optimization using evolutionary algorithms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Wiley </a:t>
            </a:r>
          </a:p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1200" dirty="0"/>
              <a:t>First book on EMO, Google Scholar Citation: </a:t>
            </a:r>
            <a:r>
              <a:rPr lang="en-US" sz="1200" b="1" dirty="0">
                <a:solidFill>
                  <a:srgbClr val="C00000"/>
                </a:solidFill>
              </a:rPr>
              <a:t>20K+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222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eb_them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b_theme" id="{6CF25B4E-E210-4646-908D-3CB5055B648A}" vid="{8F632B67-09C5-4240-8BBD-CAB39013B9F7}"/>
    </a:ext>
  </a:extLst>
</a:theme>
</file>

<file path=ppt/theme/theme2.xml><?xml version="1.0" encoding="utf-8"?>
<a:theme xmlns:a="http://schemas.openxmlformats.org/drawingml/2006/main" name="1_deb_theme">
  <a:themeElements>
    <a:clrScheme name="1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1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1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b_theme" id="{6CF25B4E-E210-4646-908D-3CB5055B648A}" vid="{8F632B67-09C5-4240-8BBD-CAB39013B9F7}"/>
    </a:ext>
  </a:extLst>
</a:theme>
</file>

<file path=ppt/theme/theme3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Profile">
  <a:themeElements>
    <a:clrScheme name="2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2_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2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emplate">
  <a:themeElements>
    <a:clrScheme name="templat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-101" charset="0"/>
          </a:defRPr>
        </a:defPPr>
      </a:lstStyle>
    </a:lnDef>
  </a:objectDefaults>
  <a:extraClrSchemeLst>
    <a:extraClrScheme>
      <a:clrScheme name="templat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deb_theme</Template>
  <TotalTime>12080</TotalTime>
  <Words>1891</Words>
  <Application>Microsoft Macintosh PowerPoint</Application>
  <PresentationFormat>Widescreen</PresentationFormat>
  <Paragraphs>343</Paragraphs>
  <Slides>31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ＭＳ Ｐゴシック</vt:lpstr>
      <vt:lpstr>Arial</vt:lpstr>
      <vt:lpstr>Calibri</vt:lpstr>
      <vt:lpstr>Cambria Math</vt:lpstr>
      <vt:lpstr>Times New Roman</vt:lpstr>
      <vt:lpstr>Verdana</vt:lpstr>
      <vt:lpstr>Wingdings</vt:lpstr>
      <vt:lpstr>deb_theme</vt:lpstr>
      <vt:lpstr>1_deb_theme</vt:lpstr>
      <vt:lpstr>Custom Design</vt:lpstr>
      <vt:lpstr>Profile</vt:lpstr>
      <vt:lpstr>1_Custom Design</vt:lpstr>
      <vt:lpstr>2_Profile</vt:lpstr>
      <vt:lpstr>2_Custom Design</vt:lpstr>
      <vt:lpstr>template</vt:lpstr>
      <vt:lpstr>Bitmap Image</vt:lpstr>
      <vt:lpstr>Introduction to Multi-objective Optimization and Decision-making</vt:lpstr>
      <vt:lpstr>Outline of the Tutorial</vt:lpstr>
      <vt:lpstr>Multi-Objective Optimization: Basics</vt:lpstr>
      <vt:lpstr>MOO Basics: Domination</vt:lpstr>
      <vt:lpstr>Classical Point-based MOO Principle</vt:lpstr>
      <vt:lpstr>Difficulties with Weighted-Sum Method</vt:lpstr>
      <vt:lpstr>Classical Approach: ϵ-Constraint Method</vt:lpstr>
      <vt:lpstr>Difficulties with Classical Approaches</vt:lpstr>
      <vt:lpstr>Evolutionary MOO (EMO): Basics</vt:lpstr>
      <vt:lpstr>EMO: Early Methods</vt:lpstr>
      <vt:lpstr>Elitist Non-dominated Sorting Genetic Algorithm (NSGA-II)</vt:lpstr>
      <vt:lpstr>NSGA-II Procedure</vt:lpstr>
      <vt:lpstr>Examples of NSGA-II Simulations</vt:lpstr>
      <vt:lpstr>Why EMO Does So Well?</vt:lpstr>
      <vt:lpstr>Evolutionary Many-Objective Optimization</vt:lpstr>
      <vt:lpstr>Evolutionary Many-Objective Optimization</vt:lpstr>
      <vt:lpstr>Decomposition Based EMO:MOEA/D</vt:lpstr>
      <vt:lpstr>NSGA-III: Step 0: Supply of Reference Points</vt:lpstr>
      <vt:lpstr>NSGA-III: Step 0: Supply of Reference Points</vt:lpstr>
      <vt:lpstr>NSGA-III: Step 1: Identification of Non-dominated Fronts</vt:lpstr>
      <vt:lpstr>NSGA-III: Step 2: Normalization of Population Members</vt:lpstr>
      <vt:lpstr>NSGA-III: Step 2: Association of Population Members</vt:lpstr>
      <vt:lpstr>Simulation of NSGA-III on 3-Obj. Problem</vt:lpstr>
      <vt:lpstr>More Results of NSGA-III</vt:lpstr>
      <vt:lpstr>Making Decisions: A-priori or A-Posteriori</vt:lpstr>
      <vt:lpstr>A-Posteriori Approaches</vt:lpstr>
      <vt:lpstr>EMO for Handling Practicalities</vt:lpstr>
      <vt:lpstr>Innovization (Knowledge Discovery)</vt:lpstr>
      <vt:lpstr>Machine Learning to Improve EMO’s Performance</vt:lpstr>
      <vt:lpstr>PowerPoint Presentation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Deb, Kalyanmoy</cp:lastModifiedBy>
  <cp:revision>306</cp:revision>
  <dcterms:created xsi:type="dcterms:W3CDTF">2020-03-18T19:56:35Z</dcterms:created>
  <dcterms:modified xsi:type="dcterms:W3CDTF">2024-06-26T03:35:04Z</dcterms:modified>
</cp:coreProperties>
</file>