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1068" r:id="rId2"/>
    <p:sldId id="1046" r:id="rId3"/>
    <p:sldId id="1037" r:id="rId4"/>
    <p:sldId id="549" r:id="rId5"/>
    <p:sldId id="578" r:id="rId6"/>
    <p:sldId id="1038" r:id="rId7"/>
    <p:sldId id="1047" r:id="rId8"/>
    <p:sldId id="711" r:id="rId9"/>
    <p:sldId id="712" r:id="rId10"/>
    <p:sldId id="616" r:id="rId11"/>
    <p:sldId id="1030" r:id="rId12"/>
    <p:sldId id="1064" r:id="rId13"/>
    <p:sldId id="1002" r:id="rId14"/>
    <p:sldId id="1065" r:id="rId15"/>
    <p:sldId id="1003" r:id="rId16"/>
    <p:sldId id="1036" r:id="rId17"/>
    <p:sldId id="1031" r:id="rId18"/>
    <p:sldId id="1032" r:id="rId19"/>
    <p:sldId id="1033" r:id="rId20"/>
    <p:sldId id="1034" r:id="rId21"/>
    <p:sldId id="1035" r:id="rId22"/>
    <p:sldId id="1039" r:id="rId23"/>
    <p:sldId id="1051" r:id="rId24"/>
    <p:sldId id="1067" r:id="rId25"/>
    <p:sldId id="1066" r:id="rId26"/>
    <p:sldId id="984" r:id="rId27"/>
    <p:sldId id="1052" r:id="rId28"/>
    <p:sldId id="1040" r:id="rId29"/>
    <p:sldId id="990" r:id="rId30"/>
    <p:sldId id="991" r:id="rId31"/>
    <p:sldId id="992" r:id="rId32"/>
    <p:sldId id="905" r:id="rId33"/>
  </p:sldIdLst>
  <p:sldSz cx="9144000" cy="6858000" type="screen4x3"/>
  <p:notesSz cx="9928225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. ZHANG Qingfu" initials="PZQ" lastIdx="1" clrIdx="0">
    <p:extLst>
      <p:ext uri="{19B8F6BF-5375-455C-9EA6-DF929625EA0E}">
        <p15:presenceInfo xmlns:p15="http://schemas.microsoft.com/office/powerpoint/2012/main" userId="S-1-5-21-195977590-560156747-1951487848-438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E1BAE4"/>
    <a:srgbClr val="DDDDDD"/>
    <a:srgbClr val="B2B2B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83333" autoAdjust="0"/>
  </p:normalViewPr>
  <p:slideViewPr>
    <p:cSldViewPr>
      <p:cViewPr varScale="1">
        <p:scale>
          <a:sx n="105" d="100"/>
          <a:sy n="105" d="100"/>
        </p:scale>
        <p:origin x="2544" y="200"/>
      </p:cViewPr>
      <p:guideLst>
        <p:guide orient="horz" pos="311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397" y="-77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41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133" tIns="45567" rIns="91133" bIns="45567" numCol="1" anchor="t" anchorCtr="0" compatLnSpc="1"/>
          <a:lstStyle>
            <a:lvl1pPr algn="l" defTabSz="91249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2125" cy="341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133" tIns="45567" rIns="91133" bIns="45567" numCol="1" anchor="t" anchorCtr="0" compatLnSpc="1"/>
          <a:lstStyle>
            <a:lvl1pPr algn="r" defTabSz="91249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133" tIns="45567" rIns="91133" bIns="45567" numCol="1" anchor="b" anchorCtr="0" compatLnSpc="1"/>
          <a:lstStyle>
            <a:lvl1pPr algn="l" defTabSz="91249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13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133" tIns="45567" rIns="91133" bIns="45567" numCol="1" anchor="b" anchorCtr="0" compatLnSpc="1"/>
          <a:lstStyle>
            <a:lvl1pPr algn="r" defTabSz="912495">
              <a:defRPr sz="1100"/>
            </a:lvl1pPr>
          </a:lstStyle>
          <a:p>
            <a:pPr>
              <a:defRPr/>
            </a:pPr>
            <a:fld id="{C879360B-F919-4656-A2CE-C238039A88B0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41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133" tIns="45567" rIns="91133" bIns="45567" numCol="1" anchor="t" anchorCtr="0" compatLnSpc="1"/>
          <a:lstStyle>
            <a:lvl1pPr algn="l" defTabSz="91249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2125" cy="341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133" tIns="45567" rIns="91133" bIns="45567" numCol="1" anchor="t" anchorCtr="0" compatLnSpc="1"/>
          <a:lstStyle>
            <a:lvl1pPr algn="r" defTabSz="91249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11175"/>
            <a:ext cx="3394075" cy="254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7388"/>
            <a:ext cx="7940675" cy="3059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133" tIns="45567" rIns="91133" bIns="45567" numCol="1" anchor="t" anchorCtr="0" compatLnSpc="1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133" tIns="45567" rIns="91133" bIns="45567" numCol="1" anchor="b" anchorCtr="0" compatLnSpc="1"/>
          <a:lstStyle>
            <a:lvl1pPr algn="l" defTabSz="91249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133" tIns="45567" rIns="91133" bIns="45567" numCol="1" anchor="b" anchorCtr="0" compatLnSpc="1"/>
          <a:lstStyle>
            <a:lvl1pPr algn="r" defTabSz="912495">
              <a:defRPr sz="1100"/>
            </a:lvl1pPr>
          </a:lstStyle>
          <a:p>
            <a:pPr>
              <a:defRPr/>
            </a:pPr>
            <a:fld id="{2270B806-9595-4EC8-AF03-2C00808CBD7E}" type="slidenum">
              <a:rPr lang="en-GB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95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6280" indent="-274955" defTabSz="90995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1725" indent="-219075" defTabSz="90995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219075" defTabSz="90995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84375" indent="-219075" defTabSz="90995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41575" indent="-219075" defTabSz="9099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98775" indent="-219075" defTabSz="9099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55975" indent="-219075" defTabSz="9099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75" indent="-219075" defTabSz="9099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398F63-4C80-4360-A047-A2705B4AD054}" type="slidenum">
              <a:rPr lang="en-GB" altLang="en-US" sz="1100" smtClean="0"/>
              <a:t>5</a:t>
            </a:fld>
            <a:endParaRPr lang="en-GB" altLang="en-US" sz="11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0B806-9595-4EC8-AF03-2C00808CBD7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977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5963" indent="-274638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1725" indent="-21907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3050" indent="-21907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84375" indent="-21907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41575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98775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55975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175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221546-C159-41C7-9527-89EE324B5E76}" type="slidenum">
              <a:rPr lang="en-GB" altLang="en-US" sz="1100" smtClean="0"/>
              <a:pPr eaLnBrk="1" hangingPunct="1">
                <a:spcBef>
                  <a:spcPct val="0"/>
                </a:spcBef>
              </a:pPr>
              <a:t>11</a:t>
            </a:fld>
            <a:endParaRPr lang="en-GB" altLang="en-US" sz="11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45029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5963" indent="-274638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1725" indent="-21907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3050" indent="-21907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84375" indent="-21907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41575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98775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55975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175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221546-C159-41C7-9527-89EE324B5E76}" type="slidenum">
              <a:rPr lang="en-GB" altLang="en-US" sz="1100" smtClean="0"/>
              <a:pPr eaLnBrk="1" hangingPunct="1">
                <a:spcBef>
                  <a:spcPct val="0"/>
                </a:spcBef>
              </a:pPr>
              <a:t>12</a:t>
            </a:fld>
            <a:endParaRPr lang="en-GB" altLang="en-US" sz="11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01922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5963" indent="-274638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1725" indent="-21907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3050" indent="-21907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84375" indent="-21907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41575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98775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55975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175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FA6D3F-B5A8-4173-AD15-2872AE01C8D5}" type="slidenum">
              <a:rPr lang="en-GB" altLang="en-US" sz="1100" smtClean="0"/>
              <a:pPr eaLnBrk="1" hangingPunct="1">
                <a:spcBef>
                  <a:spcPct val="0"/>
                </a:spcBef>
              </a:pPr>
              <a:t>13</a:t>
            </a:fld>
            <a:endParaRPr lang="en-GB" altLang="en-US" sz="11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15112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5963" indent="-274638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1725" indent="-21907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3050" indent="-21907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84375" indent="-21907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41575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98775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55975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175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221546-C159-41C7-9527-89EE324B5E76}" type="slidenum">
              <a:rPr lang="en-GB" altLang="en-US" sz="1100" smtClean="0"/>
              <a:pPr eaLnBrk="1" hangingPunct="1">
                <a:spcBef>
                  <a:spcPct val="0"/>
                </a:spcBef>
              </a:pPr>
              <a:t>14</a:t>
            </a:fld>
            <a:endParaRPr lang="en-GB" altLang="en-US" sz="11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34355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5963" indent="-274638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1725" indent="-21907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3050" indent="-21907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84375" indent="-219075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41575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98775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55975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175" indent="-219075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221546-C159-41C7-9527-89EE324B5E76}" type="slidenum">
              <a:rPr lang="en-GB" altLang="en-US" sz="1100" smtClean="0"/>
              <a:pPr eaLnBrk="1" hangingPunct="1">
                <a:spcBef>
                  <a:spcPct val="0"/>
                </a:spcBef>
              </a:pPr>
              <a:t>25</a:t>
            </a:fld>
            <a:endParaRPr lang="en-GB" altLang="en-US" sz="11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48955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To solve</a:t>
            </a:r>
            <a:r>
              <a:rPr lang="en-HK" baseline="0" dirty="0"/>
              <a:t> very complicated real-life optimization problems,  we often need to combine different techniques. </a:t>
            </a:r>
          </a:p>
          <a:p>
            <a:endParaRPr lang="en-HK" baseline="0" dirty="0"/>
          </a:p>
          <a:p>
            <a:r>
              <a:rPr lang="en-HK" baseline="0" dirty="0"/>
              <a:t>Local search is often a basic building block.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0B806-9595-4EC8-AF03-2C00808CBD7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873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0B806-9595-4EC8-AF03-2C00808CBD7E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38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9E230-34E4-4CDC-95F8-8EE19E08D8ED}" type="slidenum">
              <a:rPr lang="en-GB"/>
              <a:t>‹#›</a:t>
            </a:fld>
            <a:r>
              <a:rPr lang="en-GB"/>
              <a:t>	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1472B-4CF3-4167-844E-0E07065DAD56}" type="slidenum">
              <a:rPr lang="en-GB"/>
              <a:t>‹#›</a:t>
            </a:fld>
            <a:r>
              <a:rPr lang="en-GB"/>
              <a:t>	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A8AFA-8AEE-4474-BC4D-5D3D68499380}" type="slidenum">
              <a:rPr lang="en-GB"/>
              <a:t>‹#›</a:t>
            </a:fld>
            <a:r>
              <a:rPr lang="en-GB"/>
              <a:t>	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620713"/>
            <a:ext cx="2071687" cy="55451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0713"/>
            <a:ext cx="6067425" cy="5545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A72E7-92A0-4A6C-B046-3D56BD50C85E}" type="slidenum">
              <a:rPr lang="en-GB"/>
              <a:t>‹#›</a:t>
            </a:fld>
            <a:r>
              <a:rPr lang="en-GB"/>
              <a:t>	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86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3988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988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A1420-CE56-435F-A61D-472822A61522}" type="slidenum">
              <a:rPr lang="en-GB"/>
              <a:t>‹#›</a:t>
            </a:fld>
            <a:r>
              <a:rPr lang="en-GB"/>
              <a:t>	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86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39888"/>
            <a:ext cx="8229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78275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50074-0E34-42C4-8775-8122C7CA4EFA}" type="slidenum">
              <a:rPr lang="en-GB"/>
              <a:t>‹#›</a:t>
            </a:fld>
            <a:r>
              <a:rPr lang="en-GB"/>
              <a:t>	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86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3988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3988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7827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5703-D91F-4DDC-B4DD-74558D5FBEAC}" type="slidenum">
              <a:rPr lang="en-GB"/>
              <a:t>‹#›</a:t>
            </a:fld>
            <a:r>
              <a:rPr lang="en-GB"/>
              <a:t>	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5288" y="620713"/>
            <a:ext cx="8291512" cy="5545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165D0-2958-4D85-82DC-5CAC6C582EF1}" type="slidenum">
              <a:rPr lang="en-GB"/>
              <a:t>‹#›</a:t>
            </a:fld>
            <a:r>
              <a:rPr lang="en-GB"/>
              <a:t>	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863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988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39888"/>
            <a:ext cx="4038600" cy="2185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78275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9D849-ADD8-4E7F-A499-88FEFCF153D3}" type="slidenum">
              <a:rPr lang="en-GB"/>
              <a:t>‹#›</a:t>
            </a:fld>
            <a:r>
              <a:rPr lang="en-GB"/>
              <a:t>	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EDDC7-1821-409A-B657-D68E1847FA43}" type="slidenum">
              <a:rPr lang="en-GB"/>
              <a:t>‹#›</a:t>
            </a:fld>
            <a:r>
              <a:rPr lang="en-GB" dirty="0"/>
              <a:t>	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1287-9A82-4A5C-8FCF-98F489DF6CE3}" type="slidenum">
              <a:rPr lang="en-GB"/>
              <a:t>‹#›</a:t>
            </a:fld>
            <a:r>
              <a:rPr lang="en-GB"/>
              <a:t>	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DF53E-413A-460F-AB8F-B2230651D8B9}" type="slidenum">
              <a:rPr lang="en-GB"/>
              <a:t>‹#›</a:t>
            </a:fld>
            <a:r>
              <a:rPr lang="en-GB"/>
              <a:t>	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39888"/>
            <a:ext cx="4038600" cy="45259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398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18E26-A66A-4BEC-BD5A-A9F9831D3848}" type="slidenum">
              <a:rPr lang="en-GB"/>
              <a:t>‹#›</a:t>
            </a:fld>
            <a:r>
              <a:rPr lang="en-GB"/>
              <a:t>	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42736-4D6B-4D53-8E8E-C8AF63C2A3D5}" type="slidenum">
              <a:rPr lang="en-GB"/>
              <a:t>‹#›</a:t>
            </a:fld>
            <a:r>
              <a:rPr lang="en-GB"/>
              <a:t>	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BC354-74DD-4C91-8C2F-823EFAD7FEF2}" type="slidenum">
              <a:rPr lang="en-GB"/>
              <a:t>‹#›</a:t>
            </a:fld>
            <a:r>
              <a:rPr lang="en-GB"/>
              <a:t>	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A4F4-0CF6-4FC5-988E-AA3ACC77BF7D}" type="slidenum">
              <a:rPr lang="en-GB"/>
              <a:t>‹#›</a:t>
            </a:fld>
            <a:r>
              <a:rPr lang="en-GB"/>
              <a:t>	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BC0B2-4FB1-4499-A4D4-5FE6B7D5008F}" type="slidenum">
              <a:rPr lang="en-GB"/>
              <a:t>‹#›</a:t>
            </a:fld>
            <a:r>
              <a:rPr lang="en-GB"/>
              <a:t>	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0713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3988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two new multiobjective evolutionary algorithms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939A2D24-D369-4CB9-91BC-0B56CDEE2D38}" type="slidenum">
              <a:rPr lang="en-GB"/>
              <a:t>‹#›</a:t>
            </a:fld>
            <a:r>
              <a:rPr lang="en-GB"/>
              <a:t>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00C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q"/>
        <a:defRPr sz="24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o"/>
        <a:defRPr sz="2000">
          <a:solidFill>
            <a:srgbClr val="0000CC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ü"/>
        <a:defRPr sz="2000">
          <a:solidFill>
            <a:srgbClr val="0000CC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rgbClr val="0000CC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>
          <a:solidFill>
            <a:srgbClr val="0000CC"/>
          </a:solidFill>
          <a:latin typeface="Courier New" panose="02070309020205020404" pitchFamily="49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>
          <a:solidFill>
            <a:srgbClr val="0000CC"/>
          </a:solidFill>
          <a:latin typeface="Courier New" panose="02070309020205020404" pitchFamily="49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>
          <a:solidFill>
            <a:srgbClr val="0000CC"/>
          </a:solidFill>
          <a:latin typeface="Courier New" panose="02070309020205020404" pitchFamily="49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>
          <a:solidFill>
            <a:srgbClr val="0000CC"/>
          </a:solidFill>
          <a:latin typeface="Courier New" panose="02070309020205020404" pitchFamily="49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>
          <a:solidFill>
            <a:srgbClr val="0000CC"/>
          </a:solidFill>
          <a:latin typeface="Courier New" panose="02070309020205020404" pitchFamily="49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44.bin"/><Relationship Id="rId3" Type="http://schemas.openxmlformats.org/officeDocument/2006/relationships/image" Target="../media/image8.wmf"/><Relationship Id="rId21" Type="http://schemas.openxmlformats.org/officeDocument/2006/relationships/image" Target="../media/image21.wmf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19.wmf"/><Relationship Id="rId2" Type="http://schemas.openxmlformats.org/officeDocument/2006/relationships/oleObject" Target="../embeddings/oleObject36.bin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.wmf"/><Relationship Id="rId5" Type="http://schemas.openxmlformats.org/officeDocument/2006/relationships/image" Target="../media/image9.wmf"/><Relationship Id="rId15" Type="http://schemas.openxmlformats.org/officeDocument/2006/relationships/image" Target="../media/image18.wmf"/><Relationship Id="rId23" Type="http://schemas.openxmlformats.org/officeDocument/2006/relationships/image" Target="../media/image22.wmf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20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42.bin"/><Relationship Id="rId22" Type="http://schemas.openxmlformats.org/officeDocument/2006/relationships/oleObject" Target="../embeddings/oleObject4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moead/resourc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moead/resourc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wmf"/><Relationship Id="rId18" Type="http://schemas.openxmlformats.org/officeDocument/2006/relationships/oleObject" Target="../embeddings/oleObject52.bin"/><Relationship Id="rId26" Type="http://schemas.openxmlformats.org/officeDocument/2006/relationships/oleObject" Target="../embeddings/oleObject55.bin"/><Relationship Id="rId39" Type="http://schemas.openxmlformats.org/officeDocument/2006/relationships/image" Target="../media/image31.wmf"/><Relationship Id="rId21" Type="http://schemas.openxmlformats.org/officeDocument/2006/relationships/image" Target="../media/image11.wmf"/><Relationship Id="rId34" Type="http://schemas.openxmlformats.org/officeDocument/2006/relationships/oleObject" Target="../embeddings/oleObject58.bin"/><Relationship Id="rId42" Type="http://schemas.openxmlformats.org/officeDocument/2006/relationships/image" Target="../media/image34.png"/><Relationship Id="rId7" Type="http://schemas.openxmlformats.org/officeDocument/2006/relationships/image" Target="../media/image8.wmf"/><Relationship Id="rId16" Type="http://schemas.openxmlformats.org/officeDocument/2006/relationships/oleObject" Target="../embeddings/oleObject990.bin"/><Relationship Id="rId20" Type="http://schemas.openxmlformats.org/officeDocument/2006/relationships/oleObject" Target="../embeddings/oleObject1000.bin"/><Relationship Id="rId29" Type="http://schemas.openxmlformats.org/officeDocument/2006/relationships/oleObject" Target="../embeddings/oleObject1040.bin"/><Relationship Id="rId41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9.wmf"/><Relationship Id="rId24" Type="http://schemas.openxmlformats.org/officeDocument/2006/relationships/oleObject" Target="../embeddings/oleObject54.bin"/><Relationship Id="rId32" Type="http://schemas.openxmlformats.org/officeDocument/2006/relationships/oleObject" Target="../embeddings/oleObject1050.bin"/><Relationship Id="rId37" Type="http://schemas.openxmlformats.org/officeDocument/2006/relationships/image" Target="../media/image5.wmf"/><Relationship Id="rId40" Type="http://schemas.openxmlformats.org/officeDocument/2006/relationships/oleObject" Target="../embeddings/oleObject1070.bin"/><Relationship Id="rId45" Type="http://schemas.openxmlformats.org/officeDocument/2006/relationships/image" Target="../media/image67.png"/><Relationship Id="rId5" Type="http://schemas.openxmlformats.org/officeDocument/2006/relationships/image" Target="../media/image30.wmf"/><Relationship Id="rId15" Type="http://schemas.openxmlformats.org/officeDocument/2006/relationships/image" Target="../media/image10.wmf"/><Relationship Id="rId23" Type="http://schemas.openxmlformats.org/officeDocument/2006/relationships/oleObject" Target="../embeddings/oleObject1010.bin"/><Relationship Id="rId28" Type="http://schemas.openxmlformats.org/officeDocument/2006/relationships/oleObject" Target="../embeddings/oleObject56.bin"/><Relationship Id="rId36" Type="http://schemas.openxmlformats.org/officeDocument/2006/relationships/oleObject" Target="../embeddings/oleObject1060.bin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11.wmf"/><Relationship Id="rId44" Type="http://schemas.openxmlformats.org/officeDocument/2006/relationships/image" Target="../media/image37.png"/><Relationship Id="rId4" Type="http://schemas.openxmlformats.org/officeDocument/2006/relationships/oleObject" Target="../embeddings/oleObject48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3.bin"/><Relationship Id="rId27" Type="http://schemas.openxmlformats.org/officeDocument/2006/relationships/oleObject" Target="../embeddings/oleObject1030.bin"/><Relationship Id="rId30" Type="http://schemas.openxmlformats.org/officeDocument/2006/relationships/oleObject" Target="../embeddings/oleObject57.bin"/><Relationship Id="rId43" Type="http://schemas.openxmlformats.org/officeDocument/2006/relationships/image" Target="../media/image35.png"/><Relationship Id="rId8" Type="http://schemas.openxmlformats.org/officeDocument/2006/relationships/oleObject" Target="../embeddings/oleObject970.bin"/><Relationship Id="rId3" Type="http://schemas.openxmlformats.org/officeDocument/2006/relationships/image" Target="../media/image63.png"/><Relationship Id="rId12" Type="http://schemas.openxmlformats.org/officeDocument/2006/relationships/oleObject" Target="../embeddings/oleObject980.bin"/><Relationship Id="rId17" Type="http://schemas.openxmlformats.org/officeDocument/2006/relationships/image" Target="../media/image10.wmf"/><Relationship Id="rId25" Type="http://schemas.openxmlformats.org/officeDocument/2006/relationships/oleObject" Target="../embeddings/oleObject1020.bin"/><Relationship Id="rId33" Type="http://schemas.openxmlformats.org/officeDocument/2006/relationships/image" Target="../media/image4.wmf"/><Relationship Id="rId38" Type="http://schemas.openxmlformats.org/officeDocument/2006/relationships/oleObject" Target="../embeddings/oleObject59.bin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00.bin"/><Relationship Id="rId18" Type="http://schemas.openxmlformats.org/officeDocument/2006/relationships/image" Target="../media/image10.wmf"/><Relationship Id="rId26" Type="http://schemas.openxmlformats.org/officeDocument/2006/relationships/oleObject" Target="../embeddings/oleObject1140.bin"/><Relationship Id="rId39" Type="http://schemas.openxmlformats.org/officeDocument/2006/relationships/oleObject" Target="../embeddings/oleObject71.bin"/><Relationship Id="rId21" Type="http://schemas.openxmlformats.org/officeDocument/2006/relationships/oleObject" Target="../embeddings/oleObject1120.bin"/><Relationship Id="rId34" Type="http://schemas.openxmlformats.org/officeDocument/2006/relationships/image" Target="../media/image4.wmf"/><Relationship Id="rId42" Type="http://schemas.openxmlformats.org/officeDocument/2006/relationships/image" Target="../media/image31.wmf"/><Relationship Id="rId47" Type="http://schemas.openxmlformats.org/officeDocument/2006/relationships/image" Target="../media/image74.png"/><Relationship Id="rId50" Type="http://schemas.openxmlformats.org/officeDocument/2006/relationships/image" Target="../media/image39.jpeg"/><Relationship Id="rId7" Type="http://schemas.openxmlformats.org/officeDocument/2006/relationships/oleObject" Target="../embeddings/oleObject61.bin"/><Relationship Id="rId16" Type="http://schemas.openxmlformats.org/officeDocument/2006/relationships/image" Target="../media/image10.wmf"/><Relationship Id="rId29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0.png"/><Relationship Id="rId11" Type="http://schemas.openxmlformats.org/officeDocument/2006/relationships/oleObject" Target="../embeddings/oleObject62.bin"/><Relationship Id="rId24" Type="http://schemas.openxmlformats.org/officeDocument/2006/relationships/oleObject" Target="../embeddings/oleObject1130.bin"/><Relationship Id="rId37" Type="http://schemas.openxmlformats.org/officeDocument/2006/relationships/oleObject" Target="../embeddings/oleObject1180.bin"/><Relationship Id="rId40" Type="http://schemas.openxmlformats.org/officeDocument/2006/relationships/image" Target="../media/image31.wmf"/><Relationship Id="rId45" Type="http://schemas.openxmlformats.org/officeDocument/2006/relationships/image" Target="../media/image72.png"/><Relationship Id="rId5" Type="http://schemas.openxmlformats.org/officeDocument/2006/relationships/image" Target="../media/image38.wmf"/><Relationship Id="rId15" Type="http://schemas.openxmlformats.org/officeDocument/2006/relationships/oleObject" Target="../embeddings/oleObject63.bin"/><Relationship Id="rId23" Type="http://schemas.openxmlformats.org/officeDocument/2006/relationships/oleObject" Target="../embeddings/oleObject65.bin"/><Relationship Id="rId28" Type="http://schemas.openxmlformats.org/officeDocument/2006/relationships/oleObject" Target="../embeddings/oleObject1150.bin"/><Relationship Id="rId49" Type="http://schemas.openxmlformats.org/officeDocument/2006/relationships/image" Target="../media/image76.png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64.bin"/><Relationship Id="rId31" Type="http://schemas.openxmlformats.org/officeDocument/2006/relationships/oleObject" Target="../embeddings/oleObject69.bin"/><Relationship Id="rId44" Type="http://schemas.openxmlformats.org/officeDocument/2006/relationships/image" Target="../media/image71.png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1090.bin"/><Relationship Id="rId14" Type="http://schemas.openxmlformats.org/officeDocument/2006/relationships/image" Target="../media/image9.wmf"/><Relationship Id="rId22" Type="http://schemas.openxmlformats.org/officeDocument/2006/relationships/image" Target="../media/image11.wmf"/><Relationship Id="rId27" Type="http://schemas.openxmlformats.org/officeDocument/2006/relationships/oleObject" Target="../embeddings/oleObject67.bin"/><Relationship Id="rId30" Type="http://schemas.openxmlformats.org/officeDocument/2006/relationships/oleObject" Target="../embeddings/oleObject1160.bin"/><Relationship Id="rId35" Type="http://schemas.openxmlformats.org/officeDocument/2006/relationships/oleObject" Target="../embeddings/oleObject70.bin"/><Relationship Id="rId43" Type="http://schemas.openxmlformats.org/officeDocument/2006/relationships/image" Target="../media/image70.png"/><Relationship Id="rId48" Type="http://schemas.openxmlformats.org/officeDocument/2006/relationships/image" Target="../media/image75.png"/><Relationship Id="rId8" Type="http://schemas.openxmlformats.org/officeDocument/2006/relationships/image" Target="../media/image8.wmf"/><Relationship Id="rId3" Type="http://schemas.openxmlformats.org/officeDocument/2006/relationships/image" Target="../media/image69.png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110.bin"/><Relationship Id="rId25" Type="http://schemas.openxmlformats.org/officeDocument/2006/relationships/oleObject" Target="../embeddings/oleObject66.bin"/><Relationship Id="rId33" Type="http://schemas.openxmlformats.org/officeDocument/2006/relationships/oleObject" Target="../embeddings/oleObject1170.bin"/><Relationship Id="rId38" Type="http://schemas.openxmlformats.org/officeDocument/2006/relationships/image" Target="../media/image5.wmf"/><Relationship Id="rId46" Type="http://schemas.openxmlformats.org/officeDocument/2006/relationships/image" Target="../media/image73.png"/><Relationship Id="rId20" Type="http://schemas.openxmlformats.org/officeDocument/2006/relationships/image" Target="../media/image11.wmf"/><Relationship Id="rId41" Type="http://schemas.openxmlformats.org/officeDocument/2006/relationships/oleObject" Target="../embeddings/oleObject119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81.bin"/><Relationship Id="rId26" Type="http://schemas.openxmlformats.org/officeDocument/2006/relationships/image" Target="../media/image34.png"/><Relationship Id="rId3" Type="http://schemas.openxmlformats.org/officeDocument/2006/relationships/image" Target="../media/image43.png"/><Relationship Id="rId21" Type="http://schemas.openxmlformats.org/officeDocument/2006/relationships/image" Target="../media/image5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76.bin"/><Relationship Id="rId17" Type="http://schemas.openxmlformats.org/officeDocument/2006/relationships/oleObject" Target="../embeddings/oleObject80.bin"/><Relationship Id="rId25" Type="http://schemas.openxmlformats.org/officeDocument/2006/relationships/image" Target="../media/image31.wmf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2.bin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84.bin"/><Relationship Id="rId5" Type="http://schemas.openxmlformats.org/officeDocument/2006/relationships/image" Target="../media/image40.wmf"/><Relationship Id="rId15" Type="http://schemas.openxmlformats.org/officeDocument/2006/relationships/oleObject" Target="../embeddings/oleObject78.bin"/><Relationship Id="rId23" Type="http://schemas.openxmlformats.org/officeDocument/2006/relationships/image" Target="../media/image41.wmf"/><Relationship Id="rId28" Type="http://schemas.openxmlformats.org/officeDocument/2006/relationships/image" Target="../media/image37.png"/><Relationship Id="rId10" Type="http://schemas.openxmlformats.org/officeDocument/2006/relationships/oleObject" Target="../embeddings/oleObject75.bin"/><Relationship Id="rId19" Type="http://schemas.openxmlformats.org/officeDocument/2006/relationships/image" Target="../media/image4.wmf"/><Relationship Id="rId4" Type="http://schemas.openxmlformats.org/officeDocument/2006/relationships/oleObject" Target="../embeddings/oleObject72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77.bin"/><Relationship Id="rId22" Type="http://schemas.openxmlformats.org/officeDocument/2006/relationships/oleObject" Target="../embeddings/oleObject83.bin"/><Relationship Id="rId27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94.bin"/><Relationship Id="rId26" Type="http://schemas.openxmlformats.org/officeDocument/2006/relationships/image" Target="../media/image44.png"/><Relationship Id="rId3" Type="http://schemas.openxmlformats.org/officeDocument/2006/relationships/image" Target="../media/image83.png"/><Relationship Id="rId21" Type="http://schemas.openxmlformats.org/officeDocument/2006/relationships/image" Target="../media/image5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89.bin"/><Relationship Id="rId17" Type="http://schemas.openxmlformats.org/officeDocument/2006/relationships/oleObject" Target="../embeddings/oleObject93.bin"/><Relationship Id="rId25" Type="http://schemas.openxmlformats.org/officeDocument/2006/relationships/image" Target="../media/image43.wmf"/><Relationship Id="rId16" Type="http://schemas.openxmlformats.org/officeDocument/2006/relationships/oleObject" Target="../embeddings/oleObject92.bin"/><Relationship Id="rId20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97.bin"/><Relationship Id="rId5" Type="http://schemas.openxmlformats.org/officeDocument/2006/relationships/image" Target="../media/image42.wmf"/><Relationship Id="rId15" Type="http://schemas.openxmlformats.org/officeDocument/2006/relationships/oleObject" Target="../embeddings/oleObject91.bin"/><Relationship Id="rId23" Type="http://schemas.openxmlformats.org/officeDocument/2006/relationships/image" Target="../media/image41.wmf"/><Relationship Id="rId28" Type="http://schemas.openxmlformats.org/officeDocument/2006/relationships/image" Target="../media/image46.png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4.w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90.bin"/><Relationship Id="rId22" Type="http://schemas.openxmlformats.org/officeDocument/2006/relationships/oleObject" Target="../embeddings/oleObject96.bin"/><Relationship Id="rId27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oleObject" Target="../embeddings/oleObject105.bin"/><Relationship Id="rId18" Type="http://schemas.openxmlformats.org/officeDocument/2006/relationships/image" Target="../media/image47.png"/><Relationship Id="rId3" Type="http://schemas.openxmlformats.org/officeDocument/2006/relationships/image" Target="../media/image8.wmf"/><Relationship Id="rId21" Type="http://schemas.openxmlformats.org/officeDocument/2006/relationships/oleObject" Target="../embeddings/oleObject108.bin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04.bin"/><Relationship Id="rId17" Type="http://schemas.openxmlformats.org/officeDocument/2006/relationships/image" Target="../media/image5.wmf"/><Relationship Id="rId2" Type="http://schemas.openxmlformats.org/officeDocument/2006/relationships/oleObject" Target="../embeddings/oleObject98.bin"/><Relationship Id="rId16" Type="http://schemas.openxmlformats.org/officeDocument/2006/relationships/oleObject" Target="../embeddings/oleObject107.bin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0.bin"/><Relationship Id="rId11" Type="http://schemas.openxmlformats.org/officeDocument/2006/relationships/oleObject" Target="../embeddings/oleObject103.bin"/><Relationship Id="rId24" Type="http://schemas.openxmlformats.org/officeDocument/2006/relationships/image" Target="../media/image51.wmf"/><Relationship Id="rId5" Type="http://schemas.openxmlformats.org/officeDocument/2006/relationships/image" Target="../media/image9.wmf"/><Relationship Id="rId15" Type="http://schemas.openxmlformats.org/officeDocument/2006/relationships/image" Target="../media/image4.wmf"/><Relationship Id="rId23" Type="http://schemas.openxmlformats.org/officeDocument/2006/relationships/oleObject" Target="../embeddings/oleObject109.bin"/><Relationship Id="rId10" Type="http://schemas.openxmlformats.org/officeDocument/2006/relationships/oleObject" Target="../embeddings/oleObject102.bin"/><Relationship Id="rId19" Type="http://schemas.openxmlformats.org/officeDocument/2006/relationships/image" Target="../media/image48.png"/><Relationship Id="rId4" Type="http://schemas.openxmlformats.org/officeDocument/2006/relationships/oleObject" Target="../embeddings/oleObject99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06.bin"/><Relationship Id="rId22" Type="http://schemas.openxmlformats.org/officeDocument/2006/relationships/image" Target="../media/image50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hyperlink" Target="https://github.com/mobo-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ialongShi/pplsd_mtsp" TargetMode="External"/><Relationship Id="rId7" Type="http://schemas.openxmlformats.org/officeDocument/2006/relationships/image" Target="../media/image60.gif"/><Relationship Id="rId2" Type="http://schemas.openxmlformats.org/officeDocument/2006/relationships/hyperlink" Target="https://github.com/JialongShi/pplsd_mubq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gif"/><Relationship Id="rId5" Type="http://schemas.openxmlformats.org/officeDocument/2006/relationships/image" Target="../media/image58.gif"/><Relationship Id="rId4" Type="http://schemas.openxmlformats.org/officeDocument/2006/relationships/image" Target="../media/image57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18.bin"/><Relationship Id="rId26" Type="http://schemas.openxmlformats.org/officeDocument/2006/relationships/oleObject" Target="../embeddings/oleObject22.bin"/><Relationship Id="rId3" Type="http://schemas.openxmlformats.org/officeDocument/2006/relationships/image" Target="../media/image13.png"/><Relationship Id="rId21" Type="http://schemas.openxmlformats.org/officeDocument/2006/relationships/image" Target="../media/image5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3.bin"/><Relationship Id="rId17" Type="http://schemas.openxmlformats.org/officeDocument/2006/relationships/oleObject" Target="../embeddings/oleObject17.bin"/><Relationship Id="rId25" Type="http://schemas.openxmlformats.org/officeDocument/2006/relationships/image" Target="../media/image13.wmf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9.bin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21.bin"/><Relationship Id="rId5" Type="http://schemas.openxmlformats.org/officeDocument/2006/relationships/image" Target="../media/image7.wmf"/><Relationship Id="rId15" Type="http://schemas.openxmlformats.org/officeDocument/2006/relationships/oleObject" Target="../embeddings/oleObject15.bin"/><Relationship Id="rId23" Type="http://schemas.openxmlformats.org/officeDocument/2006/relationships/image" Target="../media/image12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4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32.bin"/><Relationship Id="rId26" Type="http://schemas.openxmlformats.org/officeDocument/2006/relationships/image" Target="../media/image36.png"/><Relationship Id="rId3" Type="http://schemas.openxmlformats.org/officeDocument/2006/relationships/image" Target="../media/image32.png"/><Relationship Id="rId21" Type="http://schemas.openxmlformats.org/officeDocument/2006/relationships/image" Target="../media/image5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27.bin"/><Relationship Id="rId17" Type="http://schemas.openxmlformats.org/officeDocument/2006/relationships/oleObject" Target="../embeddings/oleObject31.bin"/><Relationship Id="rId25" Type="http://schemas.openxmlformats.org/officeDocument/2006/relationships/image" Target="../media/image17.wmf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3.bin"/><Relationship Id="rId1" Type="http://schemas.openxmlformats.org/officeDocument/2006/relationships/slideLayout" Target="../slideLayouts/slideLayout16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35.bin"/><Relationship Id="rId5" Type="http://schemas.openxmlformats.org/officeDocument/2006/relationships/image" Target="../media/image15.wmf"/><Relationship Id="rId15" Type="http://schemas.openxmlformats.org/officeDocument/2006/relationships/oleObject" Target="../embeddings/oleObject29.bin"/><Relationship Id="rId23" Type="http://schemas.openxmlformats.org/officeDocument/2006/relationships/image" Target="../media/image16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4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MOEA/D: Multi-Objective Evolutionary Algorithm Based on Decomposition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WCCI (CEC) 2024 Tutorial </a:t>
            </a:r>
          </a:p>
          <a:p>
            <a:r>
              <a:rPr lang="en-US" dirty="0"/>
              <a:t>Qingfu Zhang</a:t>
            </a:r>
          </a:p>
          <a:p>
            <a:r>
              <a:rPr lang="en-US"/>
              <a:t>June 30, 2024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9E230-34E4-4CDC-95F8-8EE19E08D8ED}" type="slidenum">
              <a:rPr lang="en-GB" smtClean="0"/>
              <a:t>1</a:t>
            </a:fld>
            <a:r>
              <a:rPr lang="en-GB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11386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075" y="272777"/>
            <a:ext cx="9083675" cy="4524375"/>
          </a:xfrm>
        </p:spPr>
        <p:txBody>
          <a:bodyPr/>
          <a:lstStyle/>
          <a:p>
            <a:pPr lvl="1">
              <a:defRPr/>
            </a:pPr>
            <a:endParaRPr lang="en-GB" altLang="en-US" b="1" dirty="0"/>
          </a:p>
          <a:p>
            <a:pPr>
              <a:defRPr/>
            </a:pPr>
            <a:r>
              <a:rPr lang="en-GB" altLang="en-US" sz="2000" b="1" dirty="0"/>
              <a:t>Neighbourhood</a:t>
            </a:r>
            <a:r>
              <a:rPr lang="en-GB" altLang="en-US" sz="2000" dirty="0"/>
              <a:t>: measure the relationship among subtasks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altLang="en-US" sz="2000" dirty="0"/>
          </a:p>
          <a:p>
            <a:pPr lvl="2">
              <a:defRPr/>
            </a:pPr>
            <a:r>
              <a:rPr lang="en-GB" altLang="en-US" dirty="0"/>
              <a:t>Two subproblems are neighbours if their weight vectors are close.</a:t>
            </a: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GB" altLang="en-US" dirty="0"/>
          </a:p>
          <a:p>
            <a:pPr lvl="2">
              <a:defRPr/>
            </a:pPr>
            <a:r>
              <a:rPr lang="en-GB" altLang="en-US" dirty="0"/>
              <a:t>Neighbouring subproblems should have similar objective functions and thus similar optimal solutions with high probability.          </a:t>
            </a: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GB" altLang="en-US" dirty="0"/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GB" altLang="en-US" dirty="0"/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GB" altLang="en-US" dirty="0"/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GB" altLang="en-US" dirty="0"/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GB" altLang="en-US" dirty="0"/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GB" altLang="en-US" dirty="0"/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GB" altLang="en-US" dirty="0"/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GB" altLang="en-US" dirty="0"/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GB" altLang="en-US" dirty="0"/>
          </a:p>
          <a:p>
            <a:pPr lvl="2">
              <a:defRPr/>
            </a:pPr>
            <a:r>
              <a:rPr lang="en-GB" altLang="en-US" dirty="0"/>
              <a:t>Many different ways for defining neighbourhood structure.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 lvl="1">
              <a:defRPr/>
            </a:pPr>
            <a:endParaRPr lang="en-GB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00113" y="3284538"/>
            <a:ext cx="8136383" cy="2543175"/>
            <a:chOff x="900113" y="3284538"/>
            <a:chExt cx="8136383" cy="2543175"/>
          </a:xfrm>
        </p:grpSpPr>
        <p:grpSp>
          <p:nvGrpSpPr>
            <p:cNvPr id="18436" name="Group 5"/>
            <p:cNvGrpSpPr/>
            <p:nvPr/>
          </p:nvGrpSpPr>
          <p:grpSpPr bwMode="auto">
            <a:xfrm>
              <a:off x="900113" y="3284538"/>
              <a:ext cx="5175855" cy="2543175"/>
              <a:chOff x="633704" y="2132855"/>
              <a:chExt cx="5809512" cy="2543205"/>
            </a:xfrm>
          </p:grpSpPr>
          <p:grpSp>
            <p:nvGrpSpPr>
              <p:cNvPr id="18437" name="Group 114"/>
              <p:cNvGrpSpPr/>
              <p:nvPr/>
            </p:nvGrpSpPr>
            <p:grpSpPr bwMode="auto">
              <a:xfrm>
                <a:off x="633704" y="2316826"/>
                <a:ext cx="4586368" cy="2359234"/>
                <a:chOff x="657990" y="4700232"/>
                <a:chExt cx="4437261" cy="2358408"/>
              </a:xfrm>
            </p:grpSpPr>
            <p:grpSp>
              <p:nvGrpSpPr>
                <p:cNvPr id="18446" name="Group 4"/>
                <p:cNvGrpSpPr/>
                <p:nvPr/>
              </p:nvGrpSpPr>
              <p:grpSpPr bwMode="auto">
                <a:xfrm>
                  <a:off x="1718078" y="5276300"/>
                  <a:ext cx="0" cy="0"/>
                  <a:chOff x="3651" y="2432"/>
                  <a:chExt cx="1950" cy="1633"/>
                </a:xfrm>
              </p:grpSpPr>
              <p:grpSp>
                <p:nvGrpSpPr>
                  <p:cNvPr id="18469" name="Group 5"/>
                  <p:cNvGrpSpPr/>
                  <p:nvPr/>
                </p:nvGrpSpPr>
                <p:grpSpPr bwMode="auto">
                  <a:xfrm>
                    <a:off x="3651" y="2432"/>
                    <a:ext cx="1950" cy="1633"/>
                    <a:chOff x="3334" y="1298"/>
                    <a:chExt cx="1950" cy="1633"/>
                  </a:xfrm>
                </p:grpSpPr>
                <p:graphicFrame>
                  <p:nvGraphicFramePr>
                    <p:cNvPr id="18474" name="Object 6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5110" y="2704"/>
                    <a:ext cx="174" cy="227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2" imgW="165100" imgH="215900" progId="Equation.3">
                            <p:embed/>
                          </p:oleObj>
                        </mc:Choice>
                        <mc:Fallback>
                          <p:oleObj name="Equation" r:id="rId2" imgW="165100" imgH="215900" progId="Equation.3">
                            <p:embed/>
                            <p:pic>
                              <p:nvPicPr>
                                <p:cNvPr id="0" name="Object 6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3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5110" y="2704"/>
                                  <a:ext cx="174" cy="227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pSp>
                  <p:nvGrpSpPr>
                    <p:cNvPr id="18475" name="Group 7"/>
                    <p:cNvGrpSpPr/>
                    <p:nvPr/>
                  </p:nvGrpSpPr>
                  <p:grpSpPr bwMode="auto">
                    <a:xfrm>
                      <a:off x="3561" y="1434"/>
                      <a:ext cx="1714" cy="1270"/>
                      <a:chOff x="3902" y="1389"/>
                      <a:chExt cx="1714" cy="1270"/>
                    </a:xfrm>
                  </p:grpSpPr>
                  <p:sp>
                    <p:nvSpPr>
                      <p:cNvPr id="18489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02" y="2577"/>
                        <a:ext cx="1714" cy="3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490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923" y="1389"/>
                        <a:ext cx="37" cy="121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491" name="Arc 10"/>
                      <p:cNvSpPr/>
                      <p:nvPr/>
                    </p:nvSpPr>
                    <p:spPr bwMode="auto">
                      <a:xfrm rot="10267717">
                        <a:off x="4014" y="1580"/>
                        <a:ext cx="1156" cy="1079"/>
                      </a:xfrm>
                      <a:custGeom>
                        <a:avLst/>
                        <a:gdLst>
                          <a:gd name="T0" fmla="*/ 0 w 21600"/>
                          <a:gd name="T1" fmla="*/ 0 h 25576"/>
                          <a:gd name="T2" fmla="*/ 0 w 21600"/>
                          <a:gd name="T3" fmla="*/ 0 h 25576"/>
                          <a:gd name="T4" fmla="*/ 0 w 21600"/>
                          <a:gd name="T5" fmla="*/ 0 h 25576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5576"/>
                          <a:gd name="T11" fmla="*/ 21600 w 21600"/>
                          <a:gd name="T12" fmla="*/ 25576 h 2557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5576" fill="none" extrusionOk="0">
                            <a:moveTo>
                              <a:pt x="2366" y="-1"/>
                            </a:moveTo>
                            <a:cubicBezTo>
                              <a:pt x="13313" y="1206"/>
                              <a:pt x="21600" y="10456"/>
                              <a:pt x="21600" y="21470"/>
                            </a:cubicBezTo>
                            <a:cubicBezTo>
                              <a:pt x="21600" y="22848"/>
                              <a:pt x="21468" y="24223"/>
                              <a:pt x="21206" y="25576"/>
                            </a:cubicBezTo>
                          </a:path>
                          <a:path w="21600" h="25576" stroke="0" extrusionOk="0">
                            <a:moveTo>
                              <a:pt x="2366" y="-1"/>
                            </a:moveTo>
                            <a:cubicBezTo>
                              <a:pt x="13313" y="1206"/>
                              <a:pt x="21600" y="10456"/>
                              <a:pt x="21600" y="21470"/>
                            </a:cubicBezTo>
                            <a:cubicBezTo>
                              <a:pt x="21600" y="22848"/>
                              <a:pt x="21468" y="24223"/>
                              <a:pt x="21206" y="25576"/>
                            </a:cubicBezTo>
                            <a:lnTo>
                              <a:pt x="0" y="21470"/>
                            </a:lnTo>
                            <a:lnTo>
                              <a:pt x="2366" y="-1"/>
                            </a:lnTo>
                            <a:close/>
                          </a:path>
                        </a:pathLst>
                      </a:custGeom>
                      <a:noFill/>
                      <a:ln w="34925">
                        <a:solidFill>
                          <a:srgbClr val="FF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8476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1752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77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1888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78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1" y="2024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79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7" y="2160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80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8" y="2251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81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8" y="2341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82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4" y="2432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83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0" y="2478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84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6" y="2523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85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2" y="2568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86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8" y="2568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87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5" y="2568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anose="02070309020205020404" pitchFamily="49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graphicFrame>
                  <p:nvGraphicFramePr>
                    <p:cNvPr id="18488" name="Object 23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334" y="1298"/>
                    <a:ext cx="194" cy="235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4" imgW="177800" imgH="215900" progId="Equation.3">
                            <p:embed/>
                          </p:oleObj>
                        </mc:Choice>
                        <mc:Fallback>
                          <p:oleObj name="Equation" r:id="rId4" imgW="177800" imgH="215900" progId="Equation.3">
                            <p:embed/>
                            <p:pic>
                              <p:nvPicPr>
                                <p:cNvPr id="0" name="Object 23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5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334" y="1298"/>
                                  <a:ext cx="194" cy="235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aphicFrame>
                <p:nvGraphicFramePr>
                  <p:cNvPr id="18470" name="Object 24"/>
                  <p:cNvGraphicFramePr>
                    <a:graphicFrameLocks noChangeAspect="1"/>
                  </p:cNvGraphicFramePr>
                  <p:nvPr/>
                </p:nvGraphicFramePr>
                <p:xfrm>
                  <a:off x="3771" y="3815"/>
                  <a:ext cx="470" cy="23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6" imgW="457200" imgH="228600" progId="Equation.3">
                          <p:embed/>
                        </p:oleObj>
                      </mc:Choice>
                      <mc:Fallback>
                        <p:oleObj name="Equation" r:id="rId6" imgW="457200" imgH="228600" progId="Equation.3">
                          <p:embed/>
                          <p:pic>
                            <p:nvPicPr>
                              <p:cNvPr id="0" name="Object 2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771" y="3815"/>
                                <a:ext cx="470" cy="23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8471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3702"/>
                    <a:ext cx="91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rgbClr val="FF0000"/>
                      </a:buClr>
                      <a:buFont typeface="Wingdings" panose="05000000000000000000" pitchFamily="2" charset="2"/>
                      <a:buChar char="q"/>
                      <a:defRPr sz="240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o"/>
                      <a:defRPr sz="200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Wingdings" panose="05000000000000000000" pitchFamily="2" charset="2"/>
                      <a:buChar char="ü"/>
                      <a:defRPr sz="200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Wingdings" panose="05000000000000000000" pitchFamily="2" charset="2"/>
                      <a:buChar char="§"/>
                      <a:defRPr sz="200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2000">
                        <a:solidFill>
                          <a:srgbClr val="0000CC"/>
                        </a:solidFill>
                        <a:latin typeface="Courier New" panose="02070309020205020404" pitchFamily="49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buChar char="Ø"/>
                      <a:defRPr sz="2000">
                        <a:solidFill>
                          <a:srgbClr val="0000CC"/>
                        </a:solidFill>
                        <a:latin typeface="Courier New" panose="02070309020205020404" pitchFamily="49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buChar char="Ø"/>
                      <a:defRPr sz="2000">
                        <a:solidFill>
                          <a:srgbClr val="0000CC"/>
                        </a:solidFill>
                        <a:latin typeface="Courier New" panose="02070309020205020404" pitchFamily="49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buChar char="Ø"/>
                      <a:defRPr sz="2000">
                        <a:solidFill>
                          <a:srgbClr val="0000CC"/>
                        </a:solidFill>
                        <a:latin typeface="Courier New" panose="02070309020205020404" pitchFamily="49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anose="05000000000000000000" pitchFamily="2" charset="2"/>
                      <a:buChar char="Ø"/>
                      <a:defRPr sz="2000">
                        <a:solidFill>
                          <a:srgbClr val="0000CC"/>
                        </a:solidFill>
                        <a:latin typeface="Courier New" panose="02070309020205020404" pitchFamily="49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472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59" y="3158"/>
                    <a:ext cx="273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aphicFrame>
                <p:nvGraphicFramePr>
                  <p:cNvPr id="18473" name="Object 27"/>
                  <p:cNvGraphicFramePr>
                    <a:graphicFrameLocks noChangeAspect="1"/>
                  </p:cNvGraphicFramePr>
                  <p:nvPr/>
                </p:nvGraphicFramePr>
                <p:xfrm>
                  <a:off x="4326" y="2982"/>
                  <a:ext cx="483" cy="22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8" imgW="469900" imgH="215900" progId="Equation.3">
                          <p:embed/>
                        </p:oleObj>
                      </mc:Choice>
                      <mc:Fallback>
                        <p:oleObj name="Equation" r:id="rId8" imgW="469900" imgH="215900" progId="Equation.3">
                          <p:embed/>
                          <p:pic>
                            <p:nvPicPr>
                              <p:cNvPr id="0" name="Object 2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326" y="2982"/>
                                <a:ext cx="483" cy="22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18447" name="Line 58"/>
                <p:cNvSpPr>
                  <a:spLocks noChangeShapeType="1"/>
                </p:cNvSpPr>
                <p:nvPr/>
              </p:nvSpPr>
              <p:spPr bwMode="auto">
                <a:xfrm>
                  <a:off x="802664" y="6759815"/>
                  <a:ext cx="2157305" cy="387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898686" y="4702738"/>
                  <a:ext cx="46091" cy="20719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9" name="Arc 60"/>
                <p:cNvSpPr/>
                <p:nvPr/>
              </p:nvSpPr>
              <p:spPr bwMode="auto">
                <a:xfrm rot="10267717">
                  <a:off x="1285236" y="4913704"/>
                  <a:ext cx="1205426" cy="1775609"/>
                </a:xfrm>
                <a:custGeom>
                  <a:avLst/>
                  <a:gdLst>
                    <a:gd name="T0" fmla="*/ 0 w 21600"/>
                    <a:gd name="T1" fmla="*/ 0 h 25576"/>
                    <a:gd name="T2" fmla="*/ 0 w 21600"/>
                    <a:gd name="T3" fmla="*/ 0 h 25576"/>
                    <a:gd name="T4" fmla="*/ 0 w 21600"/>
                    <a:gd name="T5" fmla="*/ 0 h 25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5576"/>
                    <a:gd name="T11" fmla="*/ 21600 w 21600"/>
                    <a:gd name="T12" fmla="*/ 25576 h 25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5576" fill="none" extrusionOk="0">
                      <a:moveTo>
                        <a:pt x="2366" y="-1"/>
                      </a:moveTo>
                      <a:cubicBezTo>
                        <a:pt x="13313" y="1206"/>
                        <a:pt x="21600" y="10456"/>
                        <a:pt x="21600" y="21470"/>
                      </a:cubicBezTo>
                      <a:cubicBezTo>
                        <a:pt x="21600" y="22848"/>
                        <a:pt x="21468" y="24223"/>
                        <a:pt x="21206" y="25576"/>
                      </a:cubicBezTo>
                    </a:path>
                    <a:path w="21600" h="25576" stroke="0" extrusionOk="0">
                      <a:moveTo>
                        <a:pt x="2366" y="-1"/>
                      </a:moveTo>
                      <a:cubicBezTo>
                        <a:pt x="13313" y="1206"/>
                        <a:pt x="21600" y="10456"/>
                        <a:pt x="21600" y="21470"/>
                      </a:cubicBezTo>
                      <a:cubicBezTo>
                        <a:pt x="21600" y="22848"/>
                        <a:pt x="21468" y="24223"/>
                        <a:pt x="21206" y="25576"/>
                      </a:cubicBezTo>
                      <a:lnTo>
                        <a:pt x="0" y="21470"/>
                      </a:lnTo>
                      <a:lnTo>
                        <a:pt x="2366" y="-1"/>
                      </a:lnTo>
                      <a:close/>
                    </a:path>
                  </a:pathLst>
                </a:custGeom>
                <a:noFill/>
                <a:ln w="349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18450" name="Object 61"/>
                <p:cNvGraphicFramePr>
                  <a:graphicFrameLocks noChangeAspect="1"/>
                </p:cNvGraphicFramePr>
                <p:nvPr/>
              </p:nvGraphicFramePr>
              <p:xfrm>
                <a:off x="657990" y="4807119"/>
                <a:ext cx="253499" cy="18687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0" imgW="177800" imgH="215900" progId="Equation.3">
                        <p:embed/>
                      </p:oleObj>
                    </mc:Choice>
                    <mc:Fallback>
                      <p:oleObj name="Equation" r:id="rId10" imgW="177800" imgH="215900" progId="Equation.3">
                        <p:embed/>
                        <p:pic>
                          <p:nvPicPr>
                            <p:cNvPr id="0" name="Object 6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57990" y="4807119"/>
                              <a:ext cx="253499" cy="18687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451" name="Object 62"/>
                <p:cNvGraphicFramePr>
                  <a:graphicFrameLocks noChangeAspect="1"/>
                </p:cNvGraphicFramePr>
                <p:nvPr/>
              </p:nvGraphicFramePr>
              <p:xfrm>
                <a:off x="2719090" y="6870587"/>
                <a:ext cx="235575" cy="18805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2" imgW="165100" imgH="215900" progId="Equation.3">
                        <p:embed/>
                      </p:oleObj>
                    </mc:Choice>
                    <mc:Fallback>
                      <p:oleObj name="Equation" r:id="rId12" imgW="165100" imgH="215900" progId="Equation.3">
                        <p:embed/>
                        <p:pic>
                          <p:nvPicPr>
                            <p:cNvPr id="0" name="Object 6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19090" y="6870587"/>
                              <a:ext cx="235575" cy="18805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452" name="Line 67"/>
                <p:cNvSpPr>
                  <a:spLocks noChangeShapeType="1"/>
                </p:cNvSpPr>
                <p:nvPr/>
              </p:nvSpPr>
              <p:spPr bwMode="auto">
                <a:xfrm>
                  <a:off x="736088" y="5092147"/>
                  <a:ext cx="0" cy="26680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3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2440423" y="6942570"/>
                  <a:ext cx="28934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4" name="Oval 80"/>
                <p:cNvSpPr>
                  <a:spLocks noChangeArrowheads="1"/>
                </p:cNvSpPr>
                <p:nvPr/>
              </p:nvSpPr>
              <p:spPr bwMode="auto">
                <a:xfrm>
                  <a:off x="1162046" y="4978229"/>
                  <a:ext cx="116507" cy="106955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55" name="Oval 80"/>
                <p:cNvSpPr>
                  <a:spLocks noChangeArrowheads="1"/>
                </p:cNvSpPr>
                <p:nvPr/>
              </p:nvSpPr>
              <p:spPr bwMode="auto">
                <a:xfrm>
                  <a:off x="1209244" y="5143000"/>
                  <a:ext cx="116507" cy="106955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56" name="Oval 80"/>
                <p:cNvSpPr>
                  <a:spLocks noChangeArrowheads="1"/>
                </p:cNvSpPr>
                <p:nvPr/>
              </p:nvSpPr>
              <p:spPr bwMode="auto">
                <a:xfrm>
                  <a:off x="2161755" y="6475701"/>
                  <a:ext cx="116507" cy="106955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57" name="Oval 80"/>
                <p:cNvSpPr>
                  <a:spLocks noChangeArrowheads="1"/>
                </p:cNvSpPr>
                <p:nvPr/>
              </p:nvSpPr>
              <p:spPr bwMode="auto">
                <a:xfrm>
                  <a:off x="2370756" y="6475701"/>
                  <a:ext cx="116507" cy="106955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58" name="Oval 80"/>
                <p:cNvSpPr>
                  <a:spLocks noChangeArrowheads="1"/>
                </p:cNvSpPr>
                <p:nvPr/>
              </p:nvSpPr>
              <p:spPr bwMode="auto">
                <a:xfrm>
                  <a:off x="1256084" y="5447338"/>
                  <a:ext cx="116507" cy="106955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59" name="Oval 80"/>
                <p:cNvSpPr>
                  <a:spLocks noChangeArrowheads="1"/>
                </p:cNvSpPr>
                <p:nvPr/>
              </p:nvSpPr>
              <p:spPr bwMode="auto">
                <a:xfrm>
                  <a:off x="1325751" y="5646879"/>
                  <a:ext cx="116507" cy="106955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0" name="Oval 80"/>
                <p:cNvSpPr>
                  <a:spLocks noChangeArrowheads="1"/>
                </p:cNvSpPr>
                <p:nvPr/>
              </p:nvSpPr>
              <p:spPr bwMode="auto">
                <a:xfrm>
                  <a:off x="1465085" y="5899839"/>
                  <a:ext cx="116507" cy="106955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1" name="Oval 80"/>
                <p:cNvSpPr>
                  <a:spLocks noChangeArrowheads="1"/>
                </p:cNvSpPr>
                <p:nvPr/>
              </p:nvSpPr>
              <p:spPr bwMode="auto">
                <a:xfrm>
                  <a:off x="1627246" y="6115787"/>
                  <a:ext cx="116507" cy="106955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2" name="Oval 80"/>
                <p:cNvSpPr>
                  <a:spLocks noChangeArrowheads="1"/>
                </p:cNvSpPr>
                <p:nvPr/>
              </p:nvSpPr>
              <p:spPr bwMode="auto">
                <a:xfrm>
                  <a:off x="1743753" y="6259753"/>
                  <a:ext cx="116507" cy="106955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3" name="Oval 80"/>
                <p:cNvSpPr>
                  <a:spLocks noChangeArrowheads="1"/>
                </p:cNvSpPr>
                <p:nvPr/>
              </p:nvSpPr>
              <p:spPr bwMode="auto">
                <a:xfrm>
                  <a:off x="1952754" y="6403718"/>
                  <a:ext cx="116507" cy="106955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64" name="Oval 80"/>
                <p:cNvSpPr>
                  <a:spLocks noChangeArrowheads="1"/>
                </p:cNvSpPr>
                <p:nvPr/>
              </p:nvSpPr>
              <p:spPr bwMode="auto">
                <a:xfrm>
                  <a:off x="1234054" y="5303322"/>
                  <a:ext cx="116507" cy="106955"/>
                </a:xfrm>
                <a:prstGeom prst="ellipse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8465" name="Straight Arrow Connector 101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58433" y="4700232"/>
                  <a:ext cx="3681218" cy="640162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466" name="Straight Arrow Connector 103"/>
                <p:cNvCxnSpPr>
                  <a:cxnSpLocks noChangeShapeType="1"/>
                </p:cNvCxnSpPr>
                <p:nvPr/>
              </p:nvCxnSpPr>
              <p:spPr bwMode="auto">
                <a:xfrm flipH="1">
                  <a:off x="1394574" y="5092147"/>
                  <a:ext cx="3700677" cy="370021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467" name="Straight Arrow Connector 105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718079" y="6126325"/>
                  <a:ext cx="3307504" cy="277393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468" name="Straight Arrow Connector 10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541172" y="5936900"/>
                  <a:ext cx="3554079" cy="16416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18438" name="Straight Arrow Connector 7"/>
              <p:cNvCxnSpPr>
                <a:cxnSpLocks noChangeShapeType="1"/>
              </p:cNvCxnSpPr>
              <p:nvPr/>
            </p:nvCxnSpPr>
            <p:spPr bwMode="auto">
              <a:xfrm flipH="1">
                <a:off x="1462618" y="3182917"/>
                <a:ext cx="3757454" cy="96673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aphicFrame>
            <p:nvGraphicFramePr>
              <p:cNvPr id="18439" name="Object 3"/>
              <p:cNvGraphicFramePr>
                <a:graphicFrameLocks noChangeAspect="1"/>
              </p:cNvGraphicFramePr>
              <p:nvPr/>
            </p:nvGraphicFramePr>
            <p:xfrm>
              <a:off x="5300216" y="3048446"/>
              <a:ext cx="1143000" cy="2365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901065" imgH="228600" progId="Equation.3">
                      <p:embed/>
                    </p:oleObj>
                  </mc:Choice>
                  <mc:Fallback>
                    <p:oleObj name="Equation" r:id="rId14" imgW="901065" imgH="2286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00216" y="3048446"/>
                            <a:ext cx="1143000" cy="2365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40" name="Object 3"/>
              <p:cNvGraphicFramePr>
                <a:graphicFrameLocks noChangeAspect="1"/>
              </p:cNvGraphicFramePr>
              <p:nvPr/>
            </p:nvGraphicFramePr>
            <p:xfrm>
              <a:off x="5236865" y="2149400"/>
              <a:ext cx="1127125" cy="236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889000" imgH="228600" progId="Equation.3">
                      <p:embed/>
                    </p:oleObj>
                  </mc:Choice>
                  <mc:Fallback>
                    <p:oleObj name="Equation" r:id="rId16" imgW="889000" imgH="2286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36865" y="2149400"/>
                            <a:ext cx="1127125" cy="2365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41" name="Object 3"/>
              <p:cNvGraphicFramePr>
                <a:graphicFrameLocks noChangeAspect="1"/>
              </p:cNvGraphicFramePr>
              <p:nvPr/>
            </p:nvGraphicFramePr>
            <p:xfrm>
              <a:off x="5228208" y="2595885"/>
              <a:ext cx="1143000" cy="2365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8" imgW="901065" imgH="228600" progId="Equation.3">
                      <p:embed/>
                    </p:oleObj>
                  </mc:Choice>
                  <mc:Fallback>
                    <p:oleObj name="Equation" r:id="rId18" imgW="901065" imgH="2286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28208" y="2595885"/>
                            <a:ext cx="1143000" cy="2365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42" name="Object 11"/>
              <p:cNvGraphicFramePr>
                <a:graphicFrameLocks noChangeAspect="1"/>
              </p:cNvGraphicFramePr>
              <p:nvPr/>
            </p:nvGraphicFramePr>
            <p:xfrm>
              <a:off x="5291088" y="3480494"/>
              <a:ext cx="1143000" cy="236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0" imgW="901065" imgH="228600" progId="Equation.3">
                      <p:embed/>
                    </p:oleObj>
                  </mc:Choice>
                  <mc:Fallback>
                    <p:oleObj name="Equation" r:id="rId20" imgW="901065" imgH="228600" progId="Equation.3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91088" y="3480494"/>
                            <a:ext cx="1143000" cy="2365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443" name="Object 12"/>
              <p:cNvGraphicFramePr>
                <a:graphicFrameLocks noChangeAspect="1"/>
              </p:cNvGraphicFramePr>
              <p:nvPr/>
            </p:nvGraphicFramePr>
            <p:xfrm>
              <a:off x="5228208" y="3912542"/>
              <a:ext cx="1143000" cy="236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2" imgW="901065" imgH="228600" progId="Equation.3">
                      <p:embed/>
                    </p:oleObj>
                  </mc:Choice>
                  <mc:Fallback>
                    <p:oleObj name="Equation" r:id="rId22" imgW="901065" imgH="228600" progId="Equation.3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28208" y="3912542"/>
                            <a:ext cx="1143000" cy="2365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445" name="Rounded Rectangle 14"/>
              <p:cNvSpPr>
                <a:spLocks noChangeArrowheads="1"/>
              </p:cNvSpPr>
              <p:nvPr/>
            </p:nvSpPr>
            <p:spPr bwMode="auto">
              <a:xfrm>
                <a:off x="5220072" y="2132855"/>
                <a:ext cx="1120428" cy="2067054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alpha val="18823"/>
                </a:schemeClr>
              </a:solidFill>
              <a:ln w="9525" algn="ctr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</p:grpSp>
        <p:sp>
          <p:nvSpPr>
            <p:cNvPr id="2" name="Rounded Rectangle 1"/>
            <p:cNvSpPr/>
            <p:nvPr/>
          </p:nvSpPr>
          <p:spPr bwMode="auto">
            <a:xfrm rot="19906198">
              <a:off x="1408360" y="3982892"/>
              <a:ext cx="581007" cy="1079415"/>
            </a:xfrm>
            <a:prstGeom prst="roundRect">
              <a:avLst/>
            </a:prstGeom>
            <a:solidFill>
              <a:schemeClr val="accent1">
                <a:alpha val="2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56193" y="4139788"/>
              <a:ext cx="2980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Neighborhood of problem 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927374"/>
            <a:ext cx="8229600" cy="4525962"/>
          </a:xfrm>
        </p:spPr>
        <p:txBody>
          <a:bodyPr/>
          <a:lstStyle/>
          <a:p>
            <a:pPr marL="381000" indent="-381000" eaLnBrk="1" hangingPunct="1"/>
            <a:endParaRPr lang="en-GB" altLang="en-US" dirty="0"/>
          </a:p>
          <a:p>
            <a:pPr marL="381000" indent="-381000" eaLnBrk="1" hangingPunct="1">
              <a:buFont typeface="Wingdings" pitchFamily="2" charset="2"/>
              <a:buNone/>
            </a:pPr>
            <a:endParaRPr lang="en-GB" altLang="en-US" sz="2000" dirty="0"/>
          </a:p>
          <a:p>
            <a:pPr marL="381000" indent="-381000" eaLnBrk="1" hangingPunct="1"/>
            <a:r>
              <a:rPr lang="en-GB" altLang="en-US" sz="2000" dirty="0"/>
              <a:t>At each generation, each agent does the following:</a:t>
            </a:r>
          </a:p>
          <a:p>
            <a:pPr marL="381000" indent="-381000" eaLnBrk="1" hangingPunct="1"/>
            <a:endParaRPr lang="en-GB" altLang="en-US" sz="2000" dirty="0"/>
          </a:p>
          <a:p>
            <a:pPr marL="781050" lvl="1" indent="-381000" eaLnBrk="1" hangingPunct="1">
              <a:buFontTx/>
              <a:buAutoNum type="arabicPeriod"/>
            </a:pPr>
            <a:r>
              <a:rPr lang="en-GB" altLang="en-US" sz="1600" b="1" dirty="0">
                <a:solidFill>
                  <a:srgbClr val="FF0000"/>
                </a:solidFill>
              </a:rPr>
              <a:t>Mating selection</a:t>
            </a:r>
            <a:r>
              <a:rPr lang="en-GB" altLang="en-US" sz="1600" b="1" dirty="0"/>
              <a:t>: </a:t>
            </a:r>
            <a:r>
              <a:rPr lang="en-GB" altLang="en-US" sz="1600" dirty="0"/>
              <a:t>obtain the current solutions of some neighbours (</a:t>
            </a:r>
            <a:r>
              <a:rPr lang="en-GB" altLang="en-US" sz="1600" dirty="0">
                <a:solidFill>
                  <a:srgbClr val="FF0000"/>
                </a:solidFill>
              </a:rPr>
              <a:t>collaboration</a:t>
            </a:r>
            <a:r>
              <a:rPr lang="en-GB" altLang="en-US" sz="1600" dirty="0"/>
              <a:t>). </a:t>
            </a:r>
          </a:p>
          <a:p>
            <a:pPr marL="781050" lvl="1" indent="-381000" eaLnBrk="1" hangingPunct="1">
              <a:buFontTx/>
              <a:buNone/>
            </a:pPr>
            <a:endParaRPr lang="en-GB" altLang="en-US" sz="1600" dirty="0"/>
          </a:p>
          <a:p>
            <a:pPr marL="781050" lvl="1" indent="-381000" eaLnBrk="1" hangingPunct="1">
              <a:buFontTx/>
              <a:buNone/>
            </a:pPr>
            <a:r>
              <a:rPr lang="en-GB" altLang="en-US" sz="1600" b="1" dirty="0">
                <a:solidFill>
                  <a:srgbClr val="FF0000"/>
                </a:solidFill>
              </a:rPr>
              <a:t>2.</a:t>
            </a:r>
            <a:r>
              <a:rPr lang="en-GB" altLang="en-US" sz="1600" b="1" dirty="0"/>
              <a:t>    </a:t>
            </a:r>
            <a:r>
              <a:rPr lang="en-GB" altLang="en-US" sz="1600" b="1" dirty="0">
                <a:solidFill>
                  <a:srgbClr val="FF0000"/>
                </a:solidFill>
              </a:rPr>
              <a:t>Reproduction: </a:t>
            </a:r>
            <a:r>
              <a:rPr lang="en-GB" altLang="en-US" sz="1600" b="1" dirty="0"/>
              <a:t>generate </a:t>
            </a:r>
            <a:r>
              <a:rPr lang="en-GB" altLang="en-US" sz="1600" dirty="0"/>
              <a:t>a new solution by applying </a:t>
            </a:r>
            <a:r>
              <a:rPr lang="en-GB" altLang="en-US" sz="1600" i="1" dirty="0">
                <a:solidFill>
                  <a:srgbClr val="FF0000"/>
                </a:solidFill>
              </a:rPr>
              <a:t>reproduction operators</a:t>
            </a:r>
            <a:r>
              <a:rPr lang="en-GB" altLang="en-US" sz="1600" dirty="0"/>
              <a:t> on its own solution and borrowed solutions. </a:t>
            </a:r>
          </a:p>
          <a:p>
            <a:pPr marL="781050" lvl="1" indent="-381000" eaLnBrk="1" hangingPunct="1">
              <a:buFontTx/>
              <a:buNone/>
            </a:pPr>
            <a:endParaRPr lang="en-GB" altLang="en-US" sz="1600" dirty="0"/>
          </a:p>
          <a:p>
            <a:pPr marL="781050" lvl="1" indent="-381000" eaLnBrk="1" hangingPunct="1">
              <a:buFontTx/>
              <a:buAutoNum type="arabicPeriod" startAt="3"/>
            </a:pPr>
            <a:r>
              <a:rPr lang="en-GB" altLang="en-US" sz="1600" b="1" dirty="0">
                <a:solidFill>
                  <a:srgbClr val="FF0000"/>
                </a:solidFill>
              </a:rPr>
              <a:t>Replacement:</a:t>
            </a:r>
            <a:r>
              <a:rPr lang="en-GB" altLang="en-US" sz="1600" b="1" dirty="0"/>
              <a:t> </a:t>
            </a:r>
          </a:p>
          <a:p>
            <a:pPr lvl="2" indent="-342900" eaLnBrk="1" hangingPunct="1">
              <a:buFont typeface="+mj-lt"/>
              <a:buAutoNum type="arabicPeriod"/>
            </a:pPr>
            <a:r>
              <a:rPr lang="en-GB" altLang="en-US" sz="1600" b="1" dirty="0"/>
              <a:t> </a:t>
            </a:r>
            <a:r>
              <a:rPr lang="en-GB" altLang="en-US" sz="1600" dirty="0"/>
              <a:t>replace its old solution by the new one if the new one is better than old one for its objective. </a:t>
            </a:r>
          </a:p>
          <a:p>
            <a:pPr lvl="2" indent="-342900" eaLnBrk="1" hangingPunct="1">
              <a:buFont typeface="+mj-lt"/>
              <a:buAutoNum type="arabicPeriod"/>
            </a:pPr>
            <a:r>
              <a:rPr lang="en-GB" altLang="en-US" sz="1600" dirty="0"/>
              <a:t>pass the new solution on to some of its neighbours, each of them replaces its old solution by this new one if it is better for its objective. (</a:t>
            </a:r>
            <a:r>
              <a:rPr lang="en-GB" altLang="en-US" sz="1600" i="1" dirty="0">
                <a:solidFill>
                  <a:srgbClr val="FF0000"/>
                </a:solidFill>
              </a:rPr>
              <a:t>collaboration, neighbourhood</a:t>
            </a:r>
            <a:r>
              <a:rPr lang="en-GB" altLang="en-US" sz="1600" dirty="0"/>
              <a:t>)  </a:t>
            </a:r>
          </a:p>
          <a:p>
            <a:pPr marL="400050" lvl="1" indent="0" eaLnBrk="1" hangingPunct="1">
              <a:buNone/>
            </a:pPr>
            <a:r>
              <a:rPr lang="en-GB" altLang="en-US" sz="1600" dirty="0"/>
              <a:t> </a:t>
            </a:r>
            <a:r>
              <a:rPr lang="en-GB" altLang="en-US" dirty="0"/>
              <a:t> </a:t>
            </a:r>
          </a:p>
        </p:txBody>
      </p:sp>
      <p:sp>
        <p:nvSpPr>
          <p:cNvPr id="2048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08304" y="6508017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o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4697D6D-DCE8-4459-BF4B-408191B4DF3D}" type="slidenum">
              <a:rPr lang="en-GB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r>
              <a:rPr lang="en-GB" altLang="en-US" sz="14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28826" y="1331835"/>
            <a:ext cx="1596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Decomposition,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Neighborhood, 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Memory</a:t>
            </a:r>
          </a:p>
        </p:txBody>
      </p:sp>
      <p:sp>
        <p:nvSpPr>
          <p:cNvPr id="3" name="Rectangle 2"/>
          <p:cNvSpPr/>
          <p:nvPr/>
        </p:nvSpPr>
        <p:spPr>
          <a:xfrm>
            <a:off x="710797" y="690882"/>
            <a:ext cx="2140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0000CC"/>
                </a:solidFill>
              </a:rPr>
              <a:t>Algorithm</a:t>
            </a: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4664"/>
            <a:ext cx="3310339" cy="221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7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1736"/>
            <a:ext cx="8291264" cy="4741440"/>
          </a:xfrm>
        </p:spPr>
        <p:txBody>
          <a:bodyPr/>
          <a:lstStyle/>
          <a:p>
            <a:r>
              <a:rPr lang="en-US" sz="2000" dirty="0"/>
              <a:t>Simulation Results:</a:t>
            </a:r>
          </a:p>
          <a:p>
            <a:pPr lvl="1"/>
            <a:r>
              <a:rPr lang="en-US" sz="1800" dirty="0"/>
              <a:t>No of subproblems: 595,  Reproduction operators:  </a:t>
            </a:r>
            <a:r>
              <a:rPr lang="en-US" sz="1800" dirty="0" err="1"/>
              <a:t>DE+Mutation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No of generation: 500</a:t>
            </a:r>
          </a:p>
          <a:p>
            <a:pPr lvl="1"/>
            <a:r>
              <a:rPr lang="en-US" sz="1800" dirty="0"/>
              <a:t>Test instance:   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Very hard and the optimal solution set is very complicated.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    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4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o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4697D6D-DCE8-4459-BF4B-408191B4DF3D}" type="slidenum">
              <a:rPr lang="en-GB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r>
              <a:rPr lang="en-GB" altLang="en-US" sz="14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C1ED3C9E-0169-9DE4-6852-322C8AA04059}"/>
              </a:ext>
            </a:extLst>
          </p:cNvPr>
          <p:cNvSpPr txBox="1"/>
          <p:nvPr/>
        </p:nvSpPr>
        <p:spPr>
          <a:xfrm>
            <a:off x="203046" y="5762067"/>
            <a:ext cx="7250959" cy="1339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HK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Li and Q. Zhang, MOPs with complicated PS, IEEE Trans on </a:t>
            </a:r>
            <a:r>
              <a:rPr lang="en-HK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</a:t>
            </a:r>
            <a:r>
              <a:rPr lang="en-HK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HK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</a:t>
            </a:r>
            <a:r>
              <a:rPr lang="en-HK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2008</a:t>
            </a:r>
          </a:p>
          <a:p>
            <a:pPr>
              <a:lnSpc>
                <a:spcPct val="130000"/>
              </a:lnSpc>
            </a:pPr>
            <a:r>
              <a:rPr lang="en-HK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Code: 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https://sites.google.com/view/moead/resources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endParaRPr lang="en-HK" altLang="zh-CN" sz="16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FED2D99-C460-42A5-DEDA-051685AFEC6C}"/>
              </a:ext>
            </a:extLst>
          </p:cNvPr>
          <p:cNvSpPr txBox="1"/>
          <p:nvPr/>
        </p:nvSpPr>
        <p:spPr>
          <a:xfrm>
            <a:off x="3239293" y="5301208"/>
            <a:ext cx="324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MOEA/D </a:t>
            </a:r>
          </a:p>
        </p:txBody>
      </p:sp>
      <p:pic>
        <p:nvPicPr>
          <p:cNvPr id="2" name="图片 1" descr="图表, 散点图&#10;&#10;描述已自动生成">
            <a:extLst>
              <a:ext uri="{FF2B5EF4-FFF2-40B4-BE49-F238E27FC236}">
                <a16:creationId xmlns:a16="http://schemas.microsoft.com/office/drawing/2014/main" id="{4D0D3AA7-F3DB-FDF7-0EC5-6AD72C3F04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162082"/>
            <a:ext cx="3750469" cy="249916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11760" y="1364326"/>
            <a:ext cx="5657723" cy="1314598"/>
            <a:chOff x="2411760" y="1364326"/>
            <a:chExt cx="5657723" cy="1314598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F6A5716-5014-AB6B-A7BA-2779ECBE3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1364326"/>
              <a:ext cx="5657723" cy="1314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6EF7669-5D35-2CB4-CA62-10A10A6C80F7}"/>
                </a:ext>
              </a:extLst>
            </p:cNvPr>
            <p:cNvSpPr txBox="1"/>
            <p:nvPr/>
          </p:nvSpPr>
          <p:spPr>
            <a:xfrm>
              <a:off x="7038869" y="1542408"/>
              <a:ext cx="9895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=10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12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04664"/>
            <a:ext cx="8229600" cy="863600"/>
          </a:xfrm>
        </p:spPr>
        <p:txBody>
          <a:bodyPr/>
          <a:lstStyle/>
          <a:p>
            <a:r>
              <a:rPr lang="en-GB" sz="2400" dirty="0"/>
              <a:t>Dynamical resource allocation</a:t>
            </a:r>
            <a:endParaRPr lang="en-US" sz="2400" dirty="0"/>
          </a:p>
        </p:txBody>
      </p:sp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o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42EC91D-E7A6-442E-A983-56F0F2815B73}" type="slidenum">
              <a:rPr lang="en-GB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r>
              <a:rPr lang="en-GB" altLang="en-US" sz="14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628800"/>
            <a:ext cx="8435975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GB" sz="2000" dirty="0"/>
              <a:t>Different subproblems (agents) require different amounts of computational resources.</a:t>
            </a:r>
          </a:p>
          <a:p>
            <a:pPr marL="0" indent="0" eaLnBrk="1" hangingPunct="1">
              <a:buNone/>
              <a:defRPr/>
            </a:pPr>
            <a:endParaRPr lang="en-GB" sz="2000" dirty="0"/>
          </a:p>
          <a:p>
            <a:pPr eaLnBrk="1" hangingPunct="1">
              <a:defRPr/>
            </a:pPr>
            <a:r>
              <a:rPr lang="en-GB" sz="2000" dirty="0"/>
              <a:t> Each subproblem (agent) has a utility value, which measures the likelihood of further improvement:</a:t>
            </a:r>
          </a:p>
          <a:p>
            <a:pPr marL="0" indent="0" eaLnBrk="1" hangingPunct="1">
              <a:buNone/>
              <a:defRPr/>
            </a:pPr>
            <a:endParaRPr lang="en-GB" sz="2000" dirty="0"/>
          </a:p>
          <a:p>
            <a:pPr lvl="1" eaLnBrk="1" hangingPunct="1">
              <a:defRPr/>
            </a:pPr>
            <a:endParaRPr lang="en-GB" sz="1800" dirty="0"/>
          </a:p>
          <a:p>
            <a:pPr marL="457200" lvl="1" indent="0" eaLnBrk="1" hangingPunct="1">
              <a:buNone/>
              <a:defRPr/>
            </a:pPr>
            <a:endParaRPr lang="en-GB" sz="1800" dirty="0"/>
          </a:p>
          <a:p>
            <a:pPr lvl="1" eaLnBrk="1" hangingPunct="1">
              <a:buFontTx/>
              <a:buNone/>
              <a:defRPr/>
            </a:pPr>
            <a:endParaRPr lang="en-GB" sz="1800" dirty="0"/>
          </a:p>
          <a:p>
            <a:pPr eaLnBrk="1" hangingPunct="1">
              <a:defRPr/>
            </a:pPr>
            <a:r>
              <a:rPr lang="en-GB" sz="2000" dirty="0"/>
              <a:t>At each generation,  a small number of agents are selected based on utility values and receive computational resources.</a:t>
            </a:r>
          </a:p>
          <a:p>
            <a:pPr marL="457200" lvl="1" indent="0" eaLnBrk="1" hangingPunct="1">
              <a:buNone/>
              <a:defRPr/>
            </a:pPr>
            <a:endParaRPr lang="en-GB" sz="1800" dirty="0"/>
          </a:p>
        </p:txBody>
      </p:sp>
      <p:graphicFrame>
        <p:nvGraphicFramePr>
          <p:cNvPr id="45060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971127"/>
              </p:ext>
            </p:extLst>
          </p:nvPr>
        </p:nvGraphicFramePr>
        <p:xfrm>
          <a:off x="2123728" y="3717032"/>
          <a:ext cx="460851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02000" imgH="419100" progId="Equation.3">
                  <p:embed/>
                </p:oleObj>
              </mc:Choice>
              <mc:Fallback>
                <p:oleObj name="Equation" r:id="rId3" imgW="3302000" imgH="419100" progId="Equation.3">
                  <p:embed/>
                  <p:pic>
                    <p:nvPicPr>
                      <p:cNvPr id="4506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717032"/>
                        <a:ext cx="4608512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909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1736"/>
            <a:ext cx="8291264" cy="4741440"/>
          </a:xfrm>
        </p:spPr>
        <p:txBody>
          <a:bodyPr/>
          <a:lstStyle/>
          <a:p>
            <a:r>
              <a:rPr lang="en-US" sz="2000" dirty="0"/>
              <a:t>Simulation Results:</a:t>
            </a:r>
          </a:p>
          <a:p>
            <a:pPr lvl="1"/>
            <a:r>
              <a:rPr lang="en-US" sz="1800" dirty="0"/>
              <a:t>No of subproblems: 300,  Reproduction operators:  </a:t>
            </a:r>
            <a:r>
              <a:rPr lang="en-US" sz="1800" dirty="0" err="1"/>
              <a:t>DE+Mutation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No of generation: 100</a:t>
            </a:r>
          </a:p>
          <a:p>
            <a:pPr lvl="1"/>
            <a:r>
              <a:rPr lang="en-US" sz="1800" dirty="0"/>
              <a:t>Test instance:   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    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4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o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4697D6D-DCE8-4459-BF4B-408191B4DF3D}" type="slidenum">
              <a:rPr lang="en-GB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r>
              <a:rPr lang="en-GB" altLang="en-US" sz="14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C1ED3C9E-0169-9DE4-6852-322C8AA04059}"/>
              </a:ext>
            </a:extLst>
          </p:cNvPr>
          <p:cNvSpPr txBox="1"/>
          <p:nvPr/>
        </p:nvSpPr>
        <p:spPr>
          <a:xfrm>
            <a:off x="203046" y="5564614"/>
            <a:ext cx="7738272" cy="13726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HK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Zhou and Q. Zhang, Dynamical resource allocation, IEEE Trans on </a:t>
            </a:r>
            <a:r>
              <a:rPr lang="en-HK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</a:t>
            </a:r>
            <a:r>
              <a:rPr lang="en-HK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HK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</a:t>
            </a:r>
            <a:r>
              <a:rPr lang="en-HK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2016</a:t>
            </a:r>
          </a:p>
          <a:p>
            <a:pPr>
              <a:lnSpc>
                <a:spcPct val="130000"/>
              </a:lnSpc>
            </a:pPr>
            <a:r>
              <a:rPr lang="en-HK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Code: 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https://sites.google.com/view/moead/resources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endParaRPr lang="en-HK" altLang="zh-CN" sz="16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9E713B1-27EB-BC77-619C-674177EB0C9E}"/>
              </a:ext>
            </a:extLst>
          </p:cNvPr>
          <p:cNvSpPr txBox="1"/>
          <p:nvPr/>
        </p:nvSpPr>
        <p:spPr>
          <a:xfrm>
            <a:off x="4932040" y="5157192"/>
            <a:ext cx="369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MOEA/D with dynamic resource allocation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FED2D99-C460-42A5-DEDA-051685AFEC6C}"/>
              </a:ext>
            </a:extLst>
          </p:cNvPr>
          <p:cNvSpPr txBox="1"/>
          <p:nvPr/>
        </p:nvSpPr>
        <p:spPr>
          <a:xfrm>
            <a:off x="892423" y="5192896"/>
            <a:ext cx="324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MOEA/D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D078E45-CA72-7196-0F83-A1088E4B33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58"/>
          <a:stretch/>
        </p:blipFill>
        <p:spPr>
          <a:xfrm>
            <a:off x="2267745" y="1274069"/>
            <a:ext cx="6264695" cy="109125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E9B1EC9-E638-236F-B976-139E8262A2FD}"/>
              </a:ext>
            </a:extLst>
          </p:cNvPr>
          <p:cNvSpPr txBox="1"/>
          <p:nvPr/>
        </p:nvSpPr>
        <p:spPr>
          <a:xfrm>
            <a:off x="7812360" y="1434262"/>
            <a:ext cx="98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=10</a:t>
            </a:r>
          </a:p>
        </p:txBody>
      </p:sp>
      <p:pic>
        <p:nvPicPr>
          <p:cNvPr id="2" name="图片 1" descr="图表, 散点图&#10;&#10;描述已自动生成">
            <a:extLst>
              <a:ext uri="{FF2B5EF4-FFF2-40B4-BE49-F238E27FC236}">
                <a16:creationId xmlns:a16="http://schemas.microsoft.com/office/drawing/2014/main" id="{DF3D9A84-F499-7AA1-F58D-8A82C43400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19" y="2348663"/>
            <a:ext cx="3750469" cy="2811780"/>
          </a:xfrm>
          <a:prstGeom prst="rect">
            <a:avLst/>
          </a:prstGeom>
        </p:spPr>
      </p:pic>
      <p:pic>
        <p:nvPicPr>
          <p:cNvPr id="4" name="图片 3" descr="图表, 散点图&#10;&#10;描述已自动生成">
            <a:extLst>
              <a:ext uri="{FF2B5EF4-FFF2-40B4-BE49-F238E27FC236}">
                <a16:creationId xmlns:a16="http://schemas.microsoft.com/office/drawing/2014/main" id="{AC6122D1-FB79-DE27-8E32-2E951A6BC8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09" y="2343026"/>
            <a:ext cx="3750469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2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1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Some Remarks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endParaRPr lang="en-US" dirty="0"/>
              </a:p>
              <a:p>
                <a:r>
                  <a:rPr lang="en-US" sz="2000" dirty="0"/>
                  <a:t>Diversity among subproblems leads to diversity among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MOEA/D has a well-organized memory.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Each agent can adopt other search methods such as heuristics (e.g., EDA, ACO and </a:t>
                </a:r>
                <a:r>
                  <a:rPr lang="en-US" sz="2000" dirty="0" err="1"/>
                  <a:t>tabu</a:t>
                </a:r>
                <a:r>
                  <a:rPr lang="en-US" sz="2000" dirty="0"/>
                  <a:t> search) or gradient based search.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 Agents can be divided into several groups. Each group share some common info such as probability models.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EDDC7-1821-409A-B657-D68E1847FA43}" type="slidenum">
              <a:rPr lang="en-GB" smtClean="0"/>
              <a:pPr>
                <a:defRPr/>
              </a:pPr>
              <a:t>15</a:t>
            </a:fld>
            <a:r>
              <a:rPr lang="en-GB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4240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More on Decomposition Methods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EDDC7-1821-409A-B657-D68E1847FA43}" type="slidenum">
              <a:rPr lang="en-GB" smtClean="0"/>
              <a:t>16</a:t>
            </a:fld>
            <a:r>
              <a:rPr lang="en-GB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92864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Penalty based boundary interaction (PBI) </a:t>
            </a:r>
            <a:br>
              <a:rPr lang="en-US" sz="2400" dirty="0"/>
            </a:br>
            <a:r>
              <a:rPr lang="en-US" sz="2400" dirty="0"/>
              <a:t>(Zhang &amp; Li 2007, IEEE TEVC)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2287414"/>
                <a:ext cx="8549799" cy="4525962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1600" dirty="0"/>
              </a:p>
              <a:p>
                <a:pPr marL="457200" lvl="1" indent="0">
                  <a:buNone/>
                </a:pPr>
                <a:endParaRPr lang="en-US" sz="1600" dirty="0"/>
              </a:p>
              <a:p>
                <a:pPr marL="457200" lvl="1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𝛌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define a direction line.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is </a:t>
                </a:r>
              </a:p>
              <a:p>
                <a:pPr marL="457200" lvl="1" indent="0">
                  <a:buNone/>
                </a:pPr>
                <a:r>
                  <a:rPr lang="en-US" dirty="0"/>
                  <a:t>the penalty parameter. </a:t>
                </a:r>
              </a:p>
              <a:p>
                <a:pPr marL="457200" lvl="1" indent="0">
                  <a:buNone/>
                </a:pPr>
                <a:endParaRPr lang="en-US" b="1" i="1" dirty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l-GR" b="1" i="1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→∞⟹</m:t>
                    </m:r>
                  </m:oMath>
                </a14:m>
                <a:r>
                  <a:rPr lang="en-US" dirty="0"/>
                  <a:t> PBI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NBI (Normal boundary Interaction) (Das, 1998).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Different Pareto optimal solutions can be obtained by using different direction lines. 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</a:t>
                </a:r>
              </a:p>
              <a:p>
                <a:pPr marL="57150" indent="0">
                  <a:buNone/>
                </a:pPr>
                <a:endParaRPr lang="en-US" sz="1800" dirty="0">
                  <a:latin typeface="+mj-lt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ea typeface="Cambria Math"/>
                  </a:rPr>
                  <a:t>  </a:t>
                </a:r>
                <a:endParaRPr lang="en-US" sz="2000" b="0" dirty="0">
                  <a:ea typeface="Cambria Math"/>
                </a:endParaRP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2287414"/>
                <a:ext cx="8549799" cy="4525962"/>
              </a:xfrm>
              <a:blipFill rotWithShape="1">
                <a:blip r:embed="rId3"/>
                <a:stretch>
                  <a:fillRect r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EDDC7-1821-409A-B657-D68E1847FA43}" type="slidenum">
              <a:rPr lang="en-GB" smtClean="0"/>
              <a:pPr>
                <a:defRPr/>
              </a:pPr>
              <a:t>17</a:t>
            </a:fld>
            <a:r>
              <a:rPr lang="en-GB" dirty="0"/>
              <a:t>	</a:t>
            </a:r>
          </a:p>
        </p:txBody>
      </p:sp>
      <p:graphicFrame>
        <p:nvGraphicFramePr>
          <p:cNvPr id="5" name="Object 30"/>
          <p:cNvGraphicFramePr>
            <a:graphicFrameLocks noChangeAspect="1"/>
          </p:cNvGraphicFramePr>
          <p:nvPr/>
        </p:nvGraphicFramePr>
        <p:xfrm>
          <a:off x="1403648" y="2060848"/>
          <a:ext cx="322421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920" imgH="431640" progId="Equation.3">
                  <p:embed/>
                </p:oleObj>
              </mc:Choice>
              <mc:Fallback>
                <p:oleObj name="Equation" r:id="rId4" imgW="1726920" imgH="431640" progId="Equation.3">
                  <p:embed/>
                  <p:pic>
                    <p:nvPicPr>
                      <p:cNvPr id="5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060848"/>
                        <a:ext cx="3224213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570239" y="1620639"/>
            <a:ext cx="3394249" cy="2384425"/>
            <a:chOff x="5570239" y="1620639"/>
            <a:chExt cx="3394249" cy="2384425"/>
          </a:xfrm>
        </p:grpSpPr>
        <p:grpSp>
          <p:nvGrpSpPr>
            <p:cNvPr id="88" name="Group 87"/>
            <p:cNvGrpSpPr/>
            <p:nvPr/>
          </p:nvGrpSpPr>
          <p:grpSpPr>
            <a:xfrm>
              <a:off x="5570239" y="1620639"/>
              <a:ext cx="3394249" cy="2384425"/>
              <a:chOff x="5580112" y="115888"/>
              <a:chExt cx="3536950" cy="2384425"/>
            </a:xfrm>
          </p:grpSpPr>
          <p:grpSp>
            <p:nvGrpSpPr>
              <p:cNvPr id="89" name="Group 30"/>
              <p:cNvGrpSpPr>
                <a:grpSpLocks/>
              </p:cNvGrpSpPr>
              <p:nvPr/>
            </p:nvGrpSpPr>
            <p:grpSpPr bwMode="auto">
              <a:xfrm>
                <a:off x="5580112" y="115888"/>
                <a:ext cx="3536950" cy="2384425"/>
                <a:chOff x="5355222" y="-278"/>
                <a:chExt cx="3537258" cy="2384373"/>
              </a:xfrm>
            </p:grpSpPr>
            <p:grpSp>
              <p:nvGrpSpPr>
                <p:cNvPr id="91" name="Group 6"/>
                <p:cNvGrpSpPr>
                  <a:grpSpLocks/>
                </p:cNvGrpSpPr>
                <p:nvPr/>
              </p:nvGrpSpPr>
              <p:grpSpPr bwMode="auto">
                <a:xfrm>
                  <a:off x="5355222" y="-278"/>
                  <a:ext cx="3197879" cy="2384373"/>
                  <a:chOff x="5338638" y="196925"/>
                  <a:chExt cx="3198813" cy="2384425"/>
                </a:xfrm>
              </p:grpSpPr>
              <p:grpSp>
                <p:nvGrpSpPr>
                  <p:cNvPr id="100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7013451" y="2490862"/>
                    <a:ext cx="0" cy="0"/>
                    <a:chOff x="3651" y="2432"/>
                    <a:chExt cx="1950" cy="1633"/>
                  </a:xfrm>
                </p:grpSpPr>
                <p:grpSp>
                  <p:nvGrpSpPr>
                    <p:cNvPr id="135" name="Group 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51" y="2432"/>
                      <a:ext cx="1950" cy="1633"/>
                      <a:chOff x="3334" y="1298"/>
                      <a:chExt cx="1950" cy="1633"/>
                    </a:xfrm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graphicFrame>
                        <p:nvGraphicFramePr>
                          <p:cNvPr id="140" name="Object 6"/>
                          <p:cNvGraphicFramePr>
                            <a:graphicFrameLocks noChangeAspect="1"/>
                          </p:cNvGraphicFramePr>
                          <p:nvPr/>
                        </p:nvGraphicFramePr>
                        <p:xfrm>
                          <a:off x="5110" y="2704"/>
                          <a:ext cx="174" cy="227"/>
                        </p:xfrm>
                        <a:graphic>
                          <a:graphicData uri="http://schemas.openxmlformats.org/presentationml/2006/ole">
                            <mc:AlternateContent>
                              <mc:Choice xmlns:v="urn:schemas-microsoft-com:vml" Requires="v">
                                <p:oleObj name="Equation" r:id="rId6" imgW="164885" imgH="215619" progId="Equation.3">
                                  <p:embed/>
                                </p:oleObj>
                              </mc:Choice>
                              <mc:Fallback>
                                <p:oleObj name="Equation" r:id="rId6" imgW="164885" imgH="215619" progId="Equation.3">
                                  <p:embed/>
                                  <p:pic>
                                    <p:nvPicPr>
                                      <p:cNvPr id="140" name="Object 6"/>
                                      <p:cNvPicPr>
                                        <a:picLocks noChangeAspect="1" noChangeArrowheads="1"/>
                                      </p:cNvPicPr>
                                      <p:nvPr/>
                                    </p:nvPicPr>
                                    <p:blipFill>
                                      <a:blip r:embed="rId7">
                                        <a:extLst>
                                          <a:ext uri="{28A0092B-C50C-407E-A947-70E740481C1C}">
                                            <a14:useLocalDpi val="0"/>
                                          </a:ext>
                                        </a:extLst>
                                      </a:blip>
                                      <a:srcRect/>
                                      <a:stretch>
                                        <a:fillRect/>
                                      </a:stretch>
                                    </p:blipFill>
                                    <p:spPr bwMode="auto">
                                      <a:xfrm>
                                        <a:off x="5110" y="2704"/>
                                        <a:ext cx="174" cy="227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>
                                        <a:noFill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  <a:ext uri="{91240B29-F687-4F45-9708-019B960494DF}">
                                          <a14:hiddenLine w="9525">
                                            <a:solidFill>
                                              <a:srgbClr val="000000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14:hiddenLine>
                                        </a:ext>
                                        <a:ext uri="{AF507438-7753-43E0-B8FC-AC1667EBCBE1}">
                                          <a14:hiddenEffects>
                                            <a:effectLst>
                                              <a:outerShdw dist="35921" dir="2700000" algn="ctr" rotWithShape="0">
                                                <a:srgbClr val="808080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</p:pic>
                                </p:oleObj>
                              </mc:Fallback>
                            </mc:AlternateContent>
                          </a:graphicData>
                        </a:graphic>
                      </p:graphicFrame>
                    </mc:Choice>
                    <mc:Fallback xmlns="">
                      <p:graphicFrame>
                        <p:nvGraphicFramePr>
                          <p:cNvPr id="140" name="Object 6"/>
                          <p:cNvGraphicFramePr>
                            <a:graphicFrameLocks noChangeAspect="1"/>
                          </p:cNvGraphicFramePr>
                          <p:nvPr/>
                        </p:nvGraphicFramePr>
                        <p:xfrm>
                          <a:off x="5110" y="2704"/>
                          <a:ext cx="174" cy="227"/>
                        </p:xfrm>
                        <a:graphic>
                          <a:graphicData uri="http://schemas.openxmlformats.org/presentationml/2006/ole">
                            <mc:AlternateContent>
                              <mc:Choice xmlns:v="urn:schemas-microsoft-com:vml" Requires="v">
                                <p:oleObj spid="_x0000_s143738" name="Equation" r:id="rId8" imgW="164885" imgH="215619" progId="Equation.3">
                                  <p:embed/>
                                </p:oleObj>
                              </mc:Choice>
                              <mc:Fallback>
                                <p:oleObj name="Equation" r:id="rId8" imgW="164885" imgH="215619" progId="Equation.3">
                                  <p:embed/>
                                  <p:pic>
                                    <p:nvPicPr>
                                      <p:cNvPr id="0" name=""/>
                                      <p:cNvPicPr>
                                        <a:picLocks noChangeAspect="1" noChangeArrowheads="1"/>
                                      </p:cNvPicPr>
                                      <p:nvPr/>
                                    </p:nvPicPr>
                                    <p:blipFill>
                                      <a:blip r:embed="rId9">
                                        <a:extLst>
                                          <a:ext uri="{28A0092B-C50C-407E-A947-70E740481C1C}">
                                            <a14:useLocalDpi xmlns:a14="http://schemas.microsoft.com/office/drawing/2010/main" val="0"/>
                                          </a:ext>
                                        </a:extLst>
                                      </a:blip>
                                      <a:srcRect/>
                                      <a:stretch>
                                        <a:fillRect/>
                                      </a:stretch>
                                    </p:blipFill>
                                    <p:spPr bwMode="auto">
                                      <a:xfrm>
                                        <a:off x="5110" y="2704"/>
                                        <a:ext cx="174" cy="227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>
                                        <a:noFill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  <a:ext uri="{91240B29-F687-4F45-9708-019B960494DF}">
                                          <a14:hiddenLine xmlns:a14="http://schemas.microsoft.com/office/drawing/2010/main" w="9525">
                                            <a:solidFill>
                                              <a:srgbClr val="000000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14:hiddenLine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rgbClr val="808080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</p:pic>
                                </p:oleObj>
                              </mc:Fallback>
                            </mc:AlternateContent>
                          </a:graphicData>
                        </a:graphic>
                      </p:graphicFrame>
                    </mc:Fallback>
                  </mc:AlternateContent>
                  <p:grpSp>
                    <p:nvGrpSpPr>
                      <p:cNvPr id="141" name="Group 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61" y="1434"/>
                        <a:ext cx="1714" cy="1270"/>
                        <a:chOff x="3902" y="1389"/>
                        <a:chExt cx="1714" cy="1270"/>
                      </a:xfrm>
                    </p:grpSpPr>
                    <p:sp>
                      <p:nvSpPr>
                        <p:cNvPr id="155" name="Line 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02" y="2577"/>
                          <a:ext cx="1714" cy="3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6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923" y="1389"/>
                          <a:ext cx="37" cy="12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7" name="Arc 10"/>
                        <p:cNvSpPr>
                          <a:spLocks/>
                        </p:cNvSpPr>
                        <p:nvPr/>
                      </p:nvSpPr>
                      <p:spPr bwMode="auto">
                        <a:xfrm rot="10267717">
                          <a:off x="4014" y="1580"/>
                          <a:ext cx="1156" cy="1079"/>
                        </a:xfrm>
                        <a:custGeom>
                          <a:avLst/>
                          <a:gdLst>
                            <a:gd name="T0" fmla="*/ 0 w 21600"/>
                            <a:gd name="T1" fmla="*/ 0 h 25576"/>
                            <a:gd name="T2" fmla="*/ 0 w 21600"/>
                            <a:gd name="T3" fmla="*/ 0 h 25576"/>
                            <a:gd name="T4" fmla="*/ 0 w 21600"/>
                            <a:gd name="T5" fmla="*/ 0 h 25576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5576"/>
                            <a:gd name="T11" fmla="*/ 21600 w 21600"/>
                            <a:gd name="T12" fmla="*/ 25576 h 2557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5576" fill="none" extrusionOk="0">
                              <a:moveTo>
                                <a:pt x="2366" y="-1"/>
                              </a:moveTo>
                              <a:cubicBezTo>
                                <a:pt x="13313" y="1206"/>
                                <a:pt x="21600" y="10456"/>
                                <a:pt x="21600" y="21470"/>
                              </a:cubicBezTo>
                              <a:cubicBezTo>
                                <a:pt x="21600" y="22848"/>
                                <a:pt x="21468" y="24223"/>
                                <a:pt x="21206" y="25576"/>
                              </a:cubicBezTo>
                            </a:path>
                            <a:path w="21600" h="25576" stroke="0" extrusionOk="0">
                              <a:moveTo>
                                <a:pt x="2366" y="-1"/>
                              </a:moveTo>
                              <a:cubicBezTo>
                                <a:pt x="13313" y="1206"/>
                                <a:pt x="21600" y="10456"/>
                                <a:pt x="21600" y="21470"/>
                              </a:cubicBezTo>
                              <a:cubicBezTo>
                                <a:pt x="21600" y="22848"/>
                                <a:pt x="21468" y="24223"/>
                                <a:pt x="21206" y="25576"/>
                              </a:cubicBezTo>
                              <a:lnTo>
                                <a:pt x="0" y="21470"/>
                              </a:lnTo>
                              <a:lnTo>
                                <a:pt x="2366" y="-1"/>
                              </a:lnTo>
                              <a:close/>
                            </a:path>
                          </a:pathLst>
                        </a:custGeom>
                        <a:noFill/>
                        <a:ln w="349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42" name="Oval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1752"/>
                        <a:ext cx="91" cy="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FF0000"/>
                          </a:buClr>
                          <a:buFont typeface="Wingdings" pitchFamily="2" charset="2"/>
                          <a:buChar char="q"/>
                          <a:defRPr sz="24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o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ü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§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en-US" altLang="en-US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43" name="Oval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1888"/>
                        <a:ext cx="91" cy="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FF0000"/>
                          </a:buClr>
                          <a:buFont typeface="Wingdings" pitchFamily="2" charset="2"/>
                          <a:buChar char="q"/>
                          <a:defRPr sz="24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o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ü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§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en-US" altLang="en-US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44" name="Oval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51" y="2024"/>
                        <a:ext cx="91" cy="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FF0000"/>
                          </a:buClr>
                          <a:buFont typeface="Wingdings" pitchFamily="2" charset="2"/>
                          <a:buChar char="q"/>
                          <a:defRPr sz="24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o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ü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§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en-US" altLang="en-US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45" name="Oval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97" y="2160"/>
                        <a:ext cx="91" cy="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FF0000"/>
                          </a:buClr>
                          <a:buFont typeface="Wingdings" pitchFamily="2" charset="2"/>
                          <a:buChar char="q"/>
                          <a:defRPr sz="24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o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ü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§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en-US" altLang="en-US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46" name="Oval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88" y="2251"/>
                        <a:ext cx="91" cy="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FF0000"/>
                          </a:buClr>
                          <a:buFont typeface="Wingdings" pitchFamily="2" charset="2"/>
                          <a:buChar char="q"/>
                          <a:defRPr sz="24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o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ü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§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en-US" altLang="en-US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47" name="Oval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78" y="2341"/>
                        <a:ext cx="91" cy="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FF0000"/>
                          </a:buClr>
                          <a:buFont typeface="Wingdings" pitchFamily="2" charset="2"/>
                          <a:buChar char="q"/>
                          <a:defRPr sz="24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o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ü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§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en-US" altLang="en-US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48" name="Oval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14" y="2432"/>
                        <a:ext cx="91" cy="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FF0000"/>
                          </a:buClr>
                          <a:buFont typeface="Wingdings" pitchFamily="2" charset="2"/>
                          <a:buChar char="q"/>
                          <a:defRPr sz="24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o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ü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§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en-US" altLang="en-US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49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50" y="2478"/>
                        <a:ext cx="91" cy="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FF0000"/>
                          </a:buClr>
                          <a:buFont typeface="Wingdings" pitchFamily="2" charset="2"/>
                          <a:buChar char="q"/>
                          <a:defRPr sz="24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o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ü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§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en-US" altLang="en-US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50" name="Oval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86" y="2523"/>
                        <a:ext cx="91" cy="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FF0000"/>
                          </a:buClr>
                          <a:buFont typeface="Wingdings" pitchFamily="2" charset="2"/>
                          <a:buChar char="q"/>
                          <a:defRPr sz="24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o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ü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§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en-US" altLang="en-US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51" name="Oval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22" y="2568"/>
                        <a:ext cx="91" cy="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FF0000"/>
                          </a:buClr>
                          <a:buFont typeface="Wingdings" pitchFamily="2" charset="2"/>
                          <a:buChar char="q"/>
                          <a:defRPr sz="24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o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ü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§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en-US" altLang="en-US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52" name="Oval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8" y="2568"/>
                        <a:ext cx="91" cy="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FF0000"/>
                          </a:buClr>
                          <a:buFont typeface="Wingdings" pitchFamily="2" charset="2"/>
                          <a:buChar char="q"/>
                          <a:defRPr sz="24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o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ü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§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en-US" altLang="en-US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53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95" y="2568"/>
                        <a:ext cx="91" cy="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FF0000"/>
                          </a:buClr>
                          <a:buFont typeface="Wingdings" pitchFamily="2" charset="2"/>
                          <a:buChar char="q"/>
                          <a:defRPr sz="24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o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ü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§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en-US" altLang="en-US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graphicFrame>
                        <p:nvGraphicFramePr>
                          <p:cNvPr id="154" name="Object 23"/>
                          <p:cNvGraphicFramePr>
                            <a:graphicFrameLocks noChangeAspect="1"/>
                          </p:cNvGraphicFramePr>
                          <p:nvPr/>
                        </p:nvGraphicFramePr>
                        <p:xfrm>
                          <a:off x="3334" y="1298"/>
                          <a:ext cx="194" cy="235"/>
                        </p:xfrm>
                        <a:graphic>
                          <a:graphicData uri="http://schemas.openxmlformats.org/presentationml/2006/ole">
                            <mc:AlternateContent>
                              <mc:Choice xmlns:v="urn:schemas-microsoft-com:vml" Requires="v">
                                <p:oleObj name="Equation" r:id="rId10" imgW="177569" imgH="215619" progId="Equation.3">
                                  <p:embed/>
                                </p:oleObj>
                              </mc:Choice>
                              <mc:Fallback>
                                <p:oleObj name="Equation" r:id="rId10" imgW="177569" imgH="215619" progId="Equation.3">
                                  <p:embed/>
                                  <p:pic>
                                    <p:nvPicPr>
                                      <p:cNvPr id="154" name="Object 23"/>
                                      <p:cNvPicPr>
                                        <a:picLocks noChangeAspect="1" noChangeArrowheads="1"/>
                                      </p:cNvPicPr>
                                      <p:nvPr/>
                                    </p:nvPicPr>
                                    <p:blipFill>
                                      <a:blip r:embed="rId11">
                                        <a:extLst>
                                          <a:ext uri="{28A0092B-C50C-407E-A947-70E740481C1C}">
                                            <a14:useLocalDpi val="0"/>
                                          </a:ext>
                                        </a:extLst>
                                      </a:blip>
                                      <a:srcRect/>
                                      <a:stretch>
                                        <a:fillRect/>
                                      </a:stretch>
                                    </p:blipFill>
                                    <p:spPr bwMode="auto">
                                      <a:xfrm>
                                        <a:off x="3334" y="1298"/>
                                        <a:ext cx="194" cy="23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>
                                        <a:noFill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  <a:ext uri="{91240B29-F687-4F45-9708-019B960494DF}">
                                          <a14:hiddenLine w="9525">
                                            <a:solidFill>
                                              <a:srgbClr val="000000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14:hiddenLine>
                                        </a:ext>
                                        <a:ext uri="{AF507438-7753-43E0-B8FC-AC1667EBCBE1}">
                                          <a14:hiddenEffects>
                                            <a:effectLst>
                                              <a:outerShdw dist="35921" dir="2700000" algn="ctr" rotWithShape="0">
                                                <a:srgbClr val="808080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</p:pic>
                                </p:oleObj>
                              </mc:Fallback>
                            </mc:AlternateContent>
                          </a:graphicData>
                        </a:graphic>
                      </p:graphicFrame>
                    </mc:Choice>
                    <mc:Fallback xmlns="">
                      <p:graphicFrame>
                        <p:nvGraphicFramePr>
                          <p:cNvPr id="154" name="Object 23"/>
                          <p:cNvGraphicFramePr>
                            <a:graphicFrameLocks noChangeAspect="1"/>
                          </p:cNvGraphicFramePr>
                          <p:nvPr/>
                        </p:nvGraphicFramePr>
                        <p:xfrm>
                          <a:off x="3334" y="1298"/>
                          <a:ext cx="194" cy="235"/>
                        </p:xfrm>
                        <a:graphic>
                          <a:graphicData uri="http://schemas.openxmlformats.org/presentationml/2006/ole">
                            <mc:AlternateContent>
                              <mc:Choice xmlns:v="urn:schemas-microsoft-com:vml" Requires="v">
                                <p:oleObj spid="_x0000_s143739" name="Equation" r:id="rId12" imgW="177569" imgH="215619" progId="Equation.3">
                                  <p:embed/>
                                </p:oleObj>
                              </mc:Choice>
                              <mc:Fallback>
                                <p:oleObj name="Equation" r:id="rId12" imgW="177569" imgH="215619" progId="Equation.3">
                                  <p:embed/>
                                  <p:pic>
                                    <p:nvPicPr>
                                      <p:cNvPr id="0" name=""/>
                                      <p:cNvPicPr>
                                        <a:picLocks noChangeAspect="1" noChangeArrowheads="1"/>
                                      </p:cNvPicPr>
                                      <p:nvPr/>
                                    </p:nvPicPr>
                                    <p:blipFill>
                                      <a:blip r:embed="rId13">
                                        <a:extLst>
                                          <a:ext uri="{28A0092B-C50C-407E-A947-70E740481C1C}">
                                            <a14:useLocalDpi xmlns:a14="http://schemas.microsoft.com/office/drawing/2010/main" val="0"/>
                                          </a:ext>
                                        </a:extLst>
                                      </a:blip>
                                      <a:srcRect/>
                                      <a:stretch>
                                        <a:fillRect/>
                                      </a:stretch>
                                    </p:blipFill>
                                    <p:spPr bwMode="auto">
                                      <a:xfrm>
                                        <a:off x="3334" y="1298"/>
                                        <a:ext cx="194" cy="23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>
                                        <a:noFill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  <a:ext uri="{91240B29-F687-4F45-9708-019B960494DF}">
                                          <a14:hiddenLine xmlns:a14="http://schemas.microsoft.com/office/drawing/2010/main" w="9525">
                                            <a:solidFill>
                                              <a:srgbClr val="000000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14:hiddenLine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rgbClr val="808080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</p:pic>
                                </p:oleObj>
                              </mc:Fallback>
                            </mc:AlternateContent>
                          </a:graphicData>
                        </a:graphic>
                      </p:graphicFrame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graphicFrame>
                      <p:nvGraphicFramePr>
                        <p:cNvPr id="136" name="Object 24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3771" y="3815"/>
                        <a:ext cx="470" cy="235"/>
                      </p:xfrm>
                      <a:graphic>
                        <a:graphicData uri="http://schemas.openxmlformats.org/presentationml/2006/ole">
                          <mc:AlternateContent>
                            <mc:Choice xmlns:v="urn:schemas-microsoft-com:vml" Requires="v">
                              <p:oleObj name="Equation" r:id="rId14" imgW="457200" imgH="228600" progId="Equation.3">
                                <p:embed/>
                              </p:oleObj>
                            </mc:Choice>
                            <mc:Fallback>
                              <p:oleObj name="Equation" r:id="rId14" imgW="457200" imgH="228600" progId="Equation.3">
                                <p:embed/>
                                <p:pic>
                                  <p:nvPicPr>
                                    <p:cNvPr id="136" name="Object 24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15">
                                      <a:extLst>
                                        <a:ext uri="{28A0092B-C50C-407E-A947-70E740481C1C}">
                                          <a14:useLocalDpi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3771" y="3815"/>
                                      <a:ext cx="470" cy="23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  <a:ext uri="{AF507438-7753-43E0-B8FC-AC1667EBCBE1}">
                                        <a14:hiddenEffects>
                                          <a:effectLst>
                                            <a:outerShdw dist="35921" dir="2700000" algn="ctr" rotWithShape="0">
                                              <a:srgbClr val="808080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mc:Choice>
                  <mc:Fallback xmlns="">
                    <p:graphicFrame>
                      <p:nvGraphicFramePr>
                        <p:cNvPr id="136" name="Object 24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3771" y="3815"/>
                        <a:ext cx="470" cy="235"/>
                      </p:xfrm>
                      <a:graphic>
                        <a:graphicData uri="http://schemas.openxmlformats.org/presentationml/2006/ole">
                          <mc:AlternateContent>
                            <mc:Choice xmlns:v="urn:schemas-microsoft-com:vml" Requires="v">
                              <p:oleObj spid="_x0000_s143740" name="Equation" r:id="rId16" imgW="457200" imgH="228600" progId="Equation.3">
                                <p:embed/>
                              </p:oleObj>
                            </mc:Choice>
                            <mc:Fallback>
                              <p:oleObj name="Equation" r:id="rId16" imgW="457200" imgH="228600" progId="Equation.3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17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3771" y="3815"/>
                                      <a:ext cx="470" cy="23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xmlns:a14="http://schemas.microsoft.com/office/drawing/2010/main"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rgbClr val="808080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mc:Fallback>
                </mc:AlternateContent>
                <p:sp>
                  <p:nvSpPr>
                    <p:cNvPr id="137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8" y="3702"/>
                      <a:ext cx="91" cy="9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38" name="Line 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59" y="3158"/>
                      <a:ext cx="273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graphicFrame>
                      <p:nvGraphicFramePr>
                        <p:cNvPr id="139" name="Object 27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4326" y="2982"/>
                        <a:ext cx="483" cy="222"/>
                      </p:xfrm>
                      <a:graphic>
                        <a:graphicData uri="http://schemas.openxmlformats.org/presentationml/2006/ole">
                          <mc:AlternateContent>
                            <mc:Choice xmlns:v="urn:schemas-microsoft-com:vml" Requires="v">
                              <p:oleObj name="Equation" r:id="rId18" imgW="469696" imgH="215806" progId="Equation.3">
                                <p:embed/>
                              </p:oleObj>
                            </mc:Choice>
                            <mc:Fallback>
                              <p:oleObj name="Equation" r:id="rId18" imgW="469696" imgH="215806" progId="Equation.3">
                                <p:embed/>
                                <p:pic>
                                  <p:nvPicPr>
                                    <p:cNvPr id="139" name="Object 27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19">
                                      <a:extLst>
                                        <a:ext uri="{28A0092B-C50C-407E-A947-70E740481C1C}">
                                          <a14:useLocalDpi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4326" y="2982"/>
                                      <a:ext cx="483" cy="222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  <a:ext uri="{AF507438-7753-43E0-B8FC-AC1667EBCBE1}">
                                        <a14:hiddenEffects>
                                          <a:effectLst>
                                            <a:outerShdw dist="35921" dir="2700000" algn="ctr" rotWithShape="0">
                                              <a:srgbClr val="808080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mc:Choice>
                  <mc:Fallback xmlns="">
                    <p:graphicFrame>
                      <p:nvGraphicFramePr>
                        <p:cNvPr id="139" name="Object 27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4326" y="2982"/>
                        <a:ext cx="483" cy="222"/>
                      </p:xfrm>
                      <a:graphic>
                        <a:graphicData uri="http://schemas.openxmlformats.org/presentationml/2006/ole">
                          <mc:AlternateContent>
                            <mc:Choice xmlns:v="urn:schemas-microsoft-com:vml" Requires="v">
                              <p:oleObj spid="_x0000_s143741" name="Equation" r:id="rId20" imgW="469696" imgH="215806" progId="Equation.3">
                                <p:embed/>
                              </p:oleObj>
                            </mc:Choice>
                            <mc:Fallback>
                              <p:oleObj name="Equation" r:id="rId20" imgW="469696" imgH="215806" progId="Equation.3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21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4326" y="2982"/>
                                      <a:ext cx="483" cy="222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xmlns:a14="http://schemas.microsoft.com/office/drawing/2010/main"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rgbClr val="808080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mc:Fallback>
                </mc:AlternateContent>
              </p:grpSp>
              <p:grpSp>
                <p:nvGrpSpPr>
                  <p:cNvPr id="101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013451" y="1051000"/>
                    <a:ext cx="0" cy="0"/>
                    <a:chOff x="3651" y="2432"/>
                    <a:chExt cx="1950" cy="1633"/>
                  </a:xfrm>
                </p:grpSpPr>
                <p:grpSp>
                  <p:nvGrpSpPr>
                    <p:cNvPr id="112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51" y="2432"/>
                      <a:ext cx="1950" cy="1633"/>
                      <a:chOff x="3334" y="1298"/>
                      <a:chExt cx="1950" cy="1633"/>
                    </a:xfrm>
                  </p:grpSpPr>
                  <mc:AlternateContent xmlns:mc="http://schemas.openxmlformats.org/markup-compatibility/2006" xmlns:a14="http://schemas.microsoft.com/office/drawing/2010/main">
                    <mc:Choice Requires="a14">
                      <p:graphicFrame>
                        <p:nvGraphicFramePr>
                          <p:cNvPr id="117" name="Object 35"/>
                          <p:cNvGraphicFramePr>
                            <a:graphicFrameLocks noChangeAspect="1"/>
                          </p:cNvGraphicFramePr>
                          <p:nvPr/>
                        </p:nvGraphicFramePr>
                        <p:xfrm>
                          <a:off x="5110" y="2704"/>
                          <a:ext cx="174" cy="227"/>
                        </p:xfrm>
                        <a:graphic>
                          <a:graphicData uri="http://schemas.openxmlformats.org/presentationml/2006/ole">
                            <mc:AlternateContent>
                              <mc:Choice xmlns:v="urn:schemas-microsoft-com:vml" Requires="v">
                                <p:oleObj name="Equation" r:id="rId22" imgW="164885" imgH="215619" progId="Equation.3">
                                  <p:embed/>
                                </p:oleObj>
                              </mc:Choice>
                              <mc:Fallback>
                                <p:oleObj name="Equation" r:id="rId22" imgW="164885" imgH="215619" progId="Equation.3">
                                  <p:embed/>
                                  <p:pic>
                                    <p:nvPicPr>
                                      <p:cNvPr id="117" name="Object 35"/>
                                      <p:cNvPicPr>
                                        <a:picLocks noChangeAspect="1" noChangeArrowheads="1"/>
                                      </p:cNvPicPr>
                                      <p:nvPr/>
                                    </p:nvPicPr>
                                    <p:blipFill>
                                      <a:blip r:embed="rId21">
                                        <a:extLst>
                                          <a:ext uri="{28A0092B-C50C-407E-A947-70E740481C1C}">
                                            <a14:useLocalDpi val="0"/>
                                          </a:ext>
                                        </a:extLst>
                                      </a:blip>
                                      <a:srcRect/>
                                      <a:stretch>
                                        <a:fillRect/>
                                      </a:stretch>
                                    </p:blipFill>
                                    <p:spPr bwMode="auto">
                                      <a:xfrm>
                                        <a:off x="5110" y="2704"/>
                                        <a:ext cx="174" cy="227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>
                                        <a:noFill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  <a:ext uri="{91240B29-F687-4F45-9708-019B960494DF}">
                                          <a14:hiddenLine w="9525">
                                            <a:solidFill>
                                              <a:srgbClr val="000000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14:hiddenLine>
                                        </a:ext>
                                        <a:ext uri="{AF507438-7753-43E0-B8FC-AC1667EBCBE1}">
                                          <a14:hiddenEffects>
                                            <a:effectLst>
                                              <a:outerShdw dist="35921" dir="2700000" algn="ctr" rotWithShape="0">
                                                <a:srgbClr val="808080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</p:pic>
                                </p:oleObj>
                              </mc:Fallback>
                            </mc:AlternateContent>
                          </a:graphicData>
                        </a:graphic>
                      </p:graphicFrame>
                    </mc:Choice>
                    <mc:Fallback xmlns="">
                      <p:graphicFrame>
                        <p:nvGraphicFramePr>
                          <p:cNvPr id="117" name="Object 35"/>
                          <p:cNvGraphicFramePr>
                            <a:graphicFrameLocks noChangeAspect="1"/>
                          </p:cNvGraphicFramePr>
                          <p:nvPr/>
                        </p:nvGraphicFramePr>
                        <p:xfrm>
                          <a:off x="5110" y="2704"/>
                          <a:ext cx="174" cy="227"/>
                        </p:xfrm>
                        <a:graphic>
                          <a:graphicData uri="http://schemas.openxmlformats.org/presentationml/2006/ole">
                            <mc:AlternateContent>
                              <mc:Choice xmlns:v="urn:schemas-microsoft-com:vml" Requires="v">
                                <p:oleObj spid="_x0000_s143742" name="Equation" r:id="rId23" imgW="164885" imgH="215619" progId="Equation.3">
                                  <p:embed/>
                                </p:oleObj>
                              </mc:Choice>
                              <mc:Fallback>
                                <p:oleObj name="Equation" r:id="rId23" imgW="164885" imgH="215619" progId="Equation.3">
                                  <p:embed/>
                                  <p:pic>
                                    <p:nvPicPr>
                                      <p:cNvPr id="0" name=""/>
                                      <p:cNvPicPr>
                                        <a:picLocks noChangeAspect="1" noChangeArrowheads="1"/>
                                      </p:cNvPicPr>
                                      <p:nvPr/>
                                    </p:nvPicPr>
                                    <p:blipFill>
                                      <a:blip r:embed="rId9">
                                        <a:extLst>
                                          <a:ext uri="{28A0092B-C50C-407E-A947-70E740481C1C}">
                                            <a14:useLocalDpi xmlns:a14="http://schemas.microsoft.com/office/drawing/2010/main" val="0"/>
                                          </a:ext>
                                        </a:extLst>
                                      </a:blip>
                                      <a:srcRect/>
                                      <a:stretch>
                                        <a:fillRect/>
                                      </a:stretch>
                                    </p:blipFill>
                                    <p:spPr bwMode="auto">
                                      <a:xfrm>
                                        <a:off x="5110" y="2704"/>
                                        <a:ext cx="174" cy="227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>
                                        <a:noFill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  <a:ext uri="{91240B29-F687-4F45-9708-019B960494DF}">
                                          <a14:hiddenLine xmlns:a14="http://schemas.microsoft.com/office/drawing/2010/main" w="9525">
                                            <a:solidFill>
                                              <a:srgbClr val="000000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14:hiddenLine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rgbClr val="808080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</p:pic>
                                </p:oleObj>
                              </mc:Fallback>
                            </mc:AlternateContent>
                          </a:graphicData>
                        </a:graphic>
                      </p:graphicFrame>
                    </mc:Fallback>
                  </mc:AlternateContent>
                  <p:grpSp>
                    <p:nvGrpSpPr>
                      <p:cNvPr id="118" name="Group 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61" y="1434"/>
                        <a:ext cx="1714" cy="1270"/>
                        <a:chOff x="3902" y="1389"/>
                        <a:chExt cx="1714" cy="1270"/>
                      </a:xfrm>
                    </p:grpSpPr>
                    <p:sp>
                      <p:nvSpPr>
                        <p:cNvPr id="132" name="Line 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02" y="2577"/>
                          <a:ext cx="1714" cy="37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3" name="Line 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923" y="1389"/>
                          <a:ext cx="37" cy="1219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 type="triangle" w="med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34" name="Arc 39"/>
                        <p:cNvSpPr>
                          <a:spLocks/>
                        </p:cNvSpPr>
                        <p:nvPr/>
                      </p:nvSpPr>
                      <p:spPr bwMode="auto">
                        <a:xfrm rot="10267717">
                          <a:off x="4014" y="1580"/>
                          <a:ext cx="1156" cy="1079"/>
                        </a:xfrm>
                        <a:custGeom>
                          <a:avLst/>
                          <a:gdLst>
                            <a:gd name="T0" fmla="*/ 0 w 21600"/>
                            <a:gd name="T1" fmla="*/ 0 h 25576"/>
                            <a:gd name="T2" fmla="*/ 0 w 21600"/>
                            <a:gd name="T3" fmla="*/ 0 h 25576"/>
                            <a:gd name="T4" fmla="*/ 0 w 21600"/>
                            <a:gd name="T5" fmla="*/ 0 h 25576"/>
                            <a:gd name="T6" fmla="*/ 0 60000 65536"/>
                            <a:gd name="T7" fmla="*/ 0 60000 65536"/>
                            <a:gd name="T8" fmla="*/ 0 60000 65536"/>
                            <a:gd name="T9" fmla="*/ 0 w 21600"/>
                            <a:gd name="T10" fmla="*/ 0 h 25576"/>
                            <a:gd name="T11" fmla="*/ 21600 w 21600"/>
                            <a:gd name="T12" fmla="*/ 25576 h 2557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00" h="25576" fill="none" extrusionOk="0">
                              <a:moveTo>
                                <a:pt x="2366" y="-1"/>
                              </a:moveTo>
                              <a:cubicBezTo>
                                <a:pt x="13313" y="1206"/>
                                <a:pt x="21600" y="10456"/>
                                <a:pt x="21600" y="21470"/>
                              </a:cubicBezTo>
                              <a:cubicBezTo>
                                <a:pt x="21600" y="22848"/>
                                <a:pt x="21468" y="24223"/>
                                <a:pt x="21206" y="25576"/>
                              </a:cubicBezTo>
                            </a:path>
                            <a:path w="21600" h="25576" stroke="0" extrusionOk="0">
                              <a:moveTo>
                                <a:pt x="2366" y="-1"/>
                              </a:moveTo>
                              <a:cubicBezTo>
                                <a:pt x="13313" y="1206"/>
                                <a:pt x="21600" y="10456"/>
                                <a:pt x="21600" y="21470"/>
                              </a:cubicBezTo>
                              <a:cubicBezTo>
                                <a:pt x="21600" y="22848"/>
                                <a:pt x="21468" y="24223"/>
                                <a:pt x="21206" y="25576"/>
                              </a:cubicBezTo>
                              <a:lnTo>
                                <a:pt x="0" y="21470"/>
                              </a:lnTo>
                              <a:lnTo>
                                <a:pt x="2366" y="-1"/>
                              </a:lnTo>
                              <a:close/>
                            </a:path>
                          </a:pathLst>
                        </a:custGeom>
                        <a:noFill/>
                        <a:ln w="349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19" name="Oval 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1752"/>
                        <a:ext cx="91" cy="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FF0000"/>
                          </a:buClr>
                          <a:buFont typeface="Wingdings" pitchFamily="2" charset="2"/>
                          <a:buChar char="q"/>
                          <a:defRPr sz="24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o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ü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§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en-US" altLang="en-US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20" name="Oval 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06" y="1888"/>
                        <a:ext cx="91" cy="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FF0000"/>
                          </a:buClr>
                          <a:buFont typeface="Wingdings" pitchFamily="2" charset="2"/>
                          <a:buChar char="q"/>
                          <a:defRPr sz="24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o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ü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§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en-US" altLang="en-US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21" name="Oval 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51" y="2024"/>
                        <a:ext cx="91" cy="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FF0000"/>
                          </a:buClr>
                          <a:buFont typeface="Wingdings" pitchFamily="2" charset="2"/>
                          <a:buChar char="q"/>
                          <a:defRPr sz="24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o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ü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§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en-US" altLang="en-US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22" name="Oval 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97" y="2160"/>
                        <a:ext cx="91" cy="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FF0000"/>
                          </a:buClr>
                          <a:buFont typeface="Wingdings" pitchFamily="2" charset="2"/>
                          <a:buChar char="q"/>
                          <a:defRPr sz="24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o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ü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§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en-US" altLang="en-US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23" name="Oval 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88" y="2251"/>
                        <a:ext cx="91" cy="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FF0000"/>
                          </a:buClr>
                          <a:buFont typeface="Wingdings" pitchFamily="2" charset="2"/>
                          <a:buChar char="q"/>
                          <a:defRPr sz="24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o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ü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§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en-US" altLang="en-US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24" name="Oval 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78" y="2341"/>
                        <a:ext cx="91" cy="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FF0000"/>
                          </a:buClr>
                          <a:buFont typeface="Wingdings" pitchFamily="2" charset="2"/>
                          <a:buChar char="q"/>
                          <a:defRPr sz="24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o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ü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§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en-US" altLang="en-US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25" name="Oval 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14" y="2432"/>
                        <a:ext cx="91" cy="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FF0000"/>
                          </a:buClr>
                          <a:buFont typeface="Wingdings" pitchFamily="2" charset="2"/>
                          <a:buChar char="q"/>
                          <a:defRPr sz="24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o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ü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§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en-US" altLang="en-US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26" name="Oval 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50" y="2478"/>
                        <a:ext cx="91" cy="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FF0000"/>
                          </a:buClr>
                          <a:buFont typeface="Wingdings" pitchFamily="2" charset="2"/>
                          <a:buChar char="q"/>
                          <a:defRPr sz="24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o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ü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§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en-US" altLang="en-US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27" name="Oval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86" y="2523"/>
                        <a:ext cx="91" cy="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FF0000"/>
                          </a:buClr>
                          <a:buFont typeface="Wingdings" pitchFamily="2" charset="2"/>
                          <a:buChar char="q"/>
                          <a:defRPr sz="24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o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ü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§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en-US" altLang="en-US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28" name="Oval 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22" y="2568"/>
                        <a:ext cx="91" cy="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FF0000"/>
                          </a:buClr>
                          <a:buFont typeface="Wingdings" pitchFamily="2" charset="2"/>
                          <a:buChar char="q"/>
                          <a:defRPr sz="24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o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ü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§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en-US" altLang="en-US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29" name="Oval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8" y="2568"/>
                        <a:ext cx="91" cy="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FF0000"/>
                          </a:buClr>
                          <a:buFont typeface="Wingdings" pitchFamily="2" charset="2"/>
                          <a:buChar char="q"/>
                          <a:defRPr sz="24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o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ü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§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en-US" altLang="en-US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30" name="Oval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695" y="2568"/>
                        <a:ext cx="91" cy="91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FF0000"/>
                          </a:buClr>
                          <a:buFont typeface="Wingdings" pitchFamily="2" charset="2"/>
                          <a:buChar char="q"/>
                          <a:defRPr sz="24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o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ü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§"/>
                          <a:defRPr sz="2000">
                            <a:solidFill>
                              <a:srgbClr val="0000CC"/>
                            </a:solidFill>
                            <a:latin typeface="Arial" charset="0"/>
                            <a:cs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Wingdings" pitchFamily="2" charset="2"/>
                          <a:buChar char="Ø"/>
                          <a:defRPr sz="2000">
                            <a:solidFill>
                              <a:srgbClr val="0000CC"/>
                            </a:solidFill>
                            <a:latin typeface="Courier New" pitchFamily="49" charset="0"/>
                            <a:cs typeface="Arial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en-US" altLang="en-US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mc:AlternateContent xmlns:mc="http://schemas.openxmlformats.org/markup-compatibility/2006" xmlns:a14="http://schemas.microsoft.com/office/drawing/2010/main">
                    <mc:Choice Requires="a14">
                      <p:graphicFrame>
                        <p:nvGraphicFramePr>
                          <p:cNvPr id="131" name="Object 52"/>
                          <p:cNvGraphicFramePr>
                            <a:graphicFrameLocks noChangeAspect="1"/>
                          </p:cNvGraphicFramePr>
                          <p:nvPr/>
                        </p:nvGraphicFramePr>
                        <p:xfrm>
                          <a:off x="3334" y="1298"/>
                          <a:ext cx="194" cy="235"/>
                        </p:xfrm>
                        <a:graphic>
                          <a:graphicData uri="http://schemas.openxmlformats.org/presentationml/2006/ole">
                            <mc:AlternateContent>
                              <mc:Choice xmlns:v="urn:schemas-microsoft-com:vml" Requires="v">
                                <p:oleObj name="Equation" r:id="rId24" imgW="177569" imgH="215619" progId="Equation.3">
                                  <p:embed/>
                                </p:oleObj>
                              </mc:Choice>
                              <mc:Fallback>
                                <p:oleObj name="Equation" r:id="rId24" imgW="177569" imgH="215619" progId="Equation.3">
                                  <p:embed/>
                                  <p:pic>
                                    <p:nvPicPr>
                                      <p:cNvPr id="131" name="Object 52"/>
                                      <p:cNvPicPr>
                                        <a:picLocks noChangeAspect="1" noChangeArrowheads="1"/>
                                      </p:cNvPicPr>
                                      <p:nvPr/>
                                    </p:nvPicPr>
                                    <p:blipFill>
                                      <a:blip r:embed="rId13">
                                        <a:extLst>
                                          <a:ext uri="{28A0092B-C50C-407E-A947-70E740481C1C}">
                                            <a14:useLocalDpi val="0"/>
                                          </a:ext>
                                        </a:extLst>
                                      </a:blip>
                                      <a:srcRect/>
                                      <a:stretch>
                                        <a:fillRect/>
                                      </a:stretch>
                                    </p:blipFill>
                                    <p:spPr bwMode="auto">
                                      <a:xfrm>
                                        <a:off x="3334" y="1298"/>
                                        <a:ext cx="194" cy="23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>
                                        <a:noFill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  <a:ext uri="{91240B29-F687-4F45-9708-019B960494DF}">
                                          <a14:hiddenLine w="9525">
                                            <a:solidFill>
                                              <a:srgbClr val="000000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14:hiddenLine>
                                        </a:ext>
                                        <a:ext uri="{AF507438-7753-43E0-B8FC-AC1667EBCBE1}">
                                          <a14:hiddenEffects>
                                            <a:effectLst>
                                              <a:outerShdw dist="35921" dir="2700000" algn="ctr" rotWithShape="0">
                                                <a:srgbClr val="808080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</p:pic>
                                </p:oleObj>
                              </mc:Fallback>
                            </mc:AlternateContent>
                          </a:graphicData>
                        </a:graphic>
                      </p:graphicFrame>
                    </mc:Choice>
                    <mc:Fallback xmlns="">
                      <p:graphicFrame>
                        <p:nvGraphicFramePr>
                          <p:cNvPr id="131" name="Object 52"/>
                          <p:cNvGraphicFramePr>
                            <a:graphicFrameLocks noChangeAspect="1"/>
                          </p:cNvGraphicFramePr>
                          <p:nvPr/>
                        </p:nvGraphicFramePr>
                        <p:xfrm>
                          <a:off x="3334" y="1298"/>
                          <a:ext cx="194" cy="235"/>
                        </p:xfrm>
                        <a:graphic>
                          <a:graphicData uri="http://schemas.openxmlformats.org/presentationml/2006/ole">
                            <mc:AlternateContent>
                              <mc:Choice xmlns:v="urn:schemas-microsoft-com:vml" Requires="v">
                                <p:oleObj spid="_x0000_s143743" name="Equation" r:id="rId25" imgW="177569" imgH="215619" progId="Equation.3">
                                  <p:embed/>
                                </p:oleObj>
                              </mc:Choice>
                              <mc:Fallback>
                                <p:oleObj name="Equation" r:id="rId25" imgW="177569" imgH="215619" progId="Equation.3">
                                  <p:embed/>
                                  <p:pic>
                                    <p:nvPicPr>
                                      <p:cNvPr id="0" name=""/>
                                      <p:cNvPicPr>
                                        <a:picLocks noChangeAspect="1" noChangeArrowheads="1"/>
                                      </p:cNvPicPr>
                                      <p:nvPr/>
                                    </p:nvPicPr>
                                    <p:blipFill>
                                      <a:blip r:embed="rId13">
                                        <a:extLst>
                                          <a:ext uri="{28A0092B-C50C-407E-A947-70E740481C1C}">
                                            <a14:useLocalDpi xmlns:a14="http://schemas.microsoft.com/office/drawing/2010/main" val="0"/>
                                          </a:ext>
                                        </a:extLst>
                                      </a:blip>
                                      <a:srcRect/>
                                      <a:stretch>
                                        <a:fillRect/>
                                      </a:stretch>
                                    </p:blipFill>
                                    <p:spPr bwMode="auto">
                                      <a:xfrm>
                                        <a:off x="3334" y="1298"/>
                                        <a:ext cx="194" cy="235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>
                                        <a:noFill/>
                                      </a:ln>
                                      <a:effectLst/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  <a:ext uri="{91240B29-F687-4F45-9708-019B960494DF}">
                                          <a14:hiddenLine xmlns:a14="http://schemas.microsoft.com/office/drawing/2010/main" w="9525">
                                            <a:solidFill>
                                              <a:srgbClr val="000000"/>
                                            </a:solidFill>
                                            <a:miter lim="800000"/>
                                            <a:headEnd/>
                                            <a:tailEnd/>
                                          </a14:hiddenLine>
                                        </a:ext>
                                        <a:ext uri="{AF507438-7753-43E0-B8FC-AC1667EBCBE1}">
                                          <a14:hiddenEffects xmlns:a14="http://schemas.microsoft.com/office/drawing/2010/main">
                                            <a:effectLst>
                                              <a:outerShdw dist="35921" dir="2700000" algn="ctr" rotWithShape="0">
                                                <a:srgbClr val="808080"/>
                                              </a:outerShdw>
                                            </a:effectLst>
                                          </a14:hiddenEffects>
                                        </a:ext>
                                      </a:extLst>
                                    </p:spPr>
                                  </p:pic>
                                </p:oleObj>
                              </mc:Fallback>
                            </mc:AlternateContent>
                          </a:graphicData>
                        </a:graphic>
                      </p:graphicFrame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graphicFrame>
                      <p:nvGraphicFramePr>
                        <p:cNvPr id="113" name="Object 53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3771" y="3815"/>
                        <a:ext cx="470" cy="235"/>
                      </p:xfrm>
                      <a:graphic>
                        <a:graphicData uri="http://schemas.openxmlformats.org/presentationml/2006/ole">
                          <mc:AlternateContent>
                            <mc:Choice xmlns:v="urn:schemas-microsoft-com:vml" Requires="v">
                              <p:oleObj name="Equation" r:id="rId26" imgW="457200" imgH="228600" progId="Equation.3">
                                <p:embed/>
                              </p:oleObj>
                            </mc:Choice>
                            <mc:Fallback>
                              <p:oleObj name="Equation" r:id="rId26" imgW="457200" imgH="228600" progId="Equation.3">
                                <p:embed/>
                                <p:pic>
                                  <p:nvPicPr>
                                    <p:cNvPr id="113" name="Object 53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17">
                                      <a:extLst>
                                        <a:ext uri="{28A0092B-C50C-407E-A947-70E740481C1C}">
                                          <a14:useLocalDpi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3771" y="3815"/>
                                      <a:ext cx="470" cy="23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  <a:ext uri="{AF507438-7753-43E0-B8FC-AC1667EBCBE1}">
                                        <a14:hiddenEffects>
                                          <a:effectLst>
                                            <a:outerShdw dist="35921" dir="2700000" algn="ctr" rotWithShape="0">
                                              <a:srgbClr val="808080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mc:Choice>
                  <mc:Fallback xmlns="">
                    <p:graphicFrame>
                      <p:nvGraphicFramePr>
                        <p:cNvPr id="113" name="Object 53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3771" y="3815"/>
                        <a:ext cx="470" cy="235"/>
                      </p:xfrm>
                      <a:graphic>
                        <a:graphicData uri="http://schemas.openxmlformats.org/presentationml/2006/ole">
                          <mc:AlternateContent>
                            <mc:Choice xmlns:v="urn:schemas-microsoft-com:vml" Requires="v">
                              <p:oleObj spid="_x0000_s143744" name="Equation" r:id="rId27" imgW="457200" imgH="228600" progId="Equation.3">
                                <p:embed/>
                              </p:oleObj>
                            </mc:Choice>
                            <mc:Fallback>
                              <p:oleObj name="Equation" r:id="rId27" imgW="457200" imgH="228600" progId="Equation.3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17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3771" y="3815"/>
                                      <a:ext cx="470" cy="23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xmlns:a14="http://schemas.microsoft.com/office/drawing/2010/main"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rgbClr val="808080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mc:Fallback>
                </mc:AlternateContent>
                <p:sp>
                  <p:nvSpPr>
                    <p:cNvPr id="114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8" y="3702"/>
                      <a:ext cx="91" cy="9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5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59" y="3158"/>
                      <a:ext cx="273" cy="1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graphicFrame>
                      <p:nvGraphicFramePr>
                        <p:cNvPr id="116" name="Object 56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4326" y="2982"/>
                        <a:ext cx="483" cy="222"/>
                      </p:xfrm>
                      <a:graphic>
                        <a:graphicData uri="http://schemas.openxmlformats.org/presentationml/2006/ole">
                          <mc:AlternateContent>
                            <mc:Choice xmlns:v="urn:schemas-microsoft-com:vml" Requires="v">
                              <p:oleObj name="Equation" r:id="rId28" imgW="469696" imgH="215806" progId="Equation.3">
                                <p:embed/>
                              </p:oleObj>
                            </mc:Choice>
                            <mc:Fallback>
                              <p:oleObj name="Equation" r:id="rId28" imgW="469696" imgH="215806" progId="Equation.3">
                                <p:embed/>
                                <p:pic>
                                  <p:nvPicPr>
                                    <p:cNvPr id="116" name="Object 56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21">
                                      <a:extLst>
                                        <a:ext uri="{28A0092B-C50C-407E-A947-70E740481C1C}">
                                          <a14:useLocalDpi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4326" y="2982"/>
                                      <a:ext cx="483" cy="222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  <a:ext uri="{AF507438-7753-43E0-B8FC-AC1667EBCBE1}">
                                        <a14:hiddenEffects>
                                          <a:effectLst>
                                            <a:outerShdw dist="35921" dir="2700000" algn="ctr" rotWithShape="0">
                                              <a:srgbClr val="808080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mc:Choice>
                  <mc:Fallback xmlns="">
                    <p:graphicFrame>
                      <p:nvGraphicFramePr>
                        <p:cNvPr id="116" name="Object 56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4326" y="2982"/>
                        <a:ext cx="483" cy="222"/>
                      </p:xfrm>
                      <a:graphic>
                        <a:graphicData uri="http://schemas.openxmlformats.org/presentationml/2006/ole">
                          <mc:AlternateContent>
                            <mc:Choice xmlns:v="urn:schemas-microsoft-com:vml" Requires="v">
                              <p:oleObj spid="_x0000_s143745" name="Equation" r:id="rId29" imgW="469696" imgH="215806" progId="Equation.3">
                                <p:embed/>
                              </p:oleObj>
                            </mc:Choice>
                            <mc:Fallback>
                              <p:oleObj name="Equation" r:id="rId29" imgW="469696" imgH="215806" progId="Equation.3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21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4326" y="2982"/>
                                      <a:ext cx="483" cy="222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xmlns:a14="http://schemas.microsoft.com/office/drawing/2010/main"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rgbClr val="808080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mc:Fallback>
                </mc:AlternateContent>
              </p:grpSp>
              <p:sp>
                <p:nvSpPr>
                  <p:cNvPr id="102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87887" y="2305125"/>
                    <a:ext cx="2733676" cy="1033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Line 5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687887" y="196925"/>
                    <a:ext cx="0" cy="2118530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Arc 59"/>
                  <p:cNvSpPr>
                    <a:spLocks/>
                  </p:cNvSpPr>
                  <p:nvPr/>
                </p:nvSpPr>
                <p:spPr bwMode="auto">
                  <a:xfrm rot="10267717">
                    <a:off x="6445126" y="708100"/>
                    <a:ext cx="1847850" cy="1452562"/>
                  </a:xfrm>
                  <a:custGeom>
                    <a:avLst/>
                    <a:gdLst>
                      <a:gd name="T0" fmla="*/ 0 w 21600"/>
                      <a:gd name="T1" fmla="*/ 0 h 23799"/>
                      <a:gd name="T2" fmla="*/ 0 w 21600"/>
                      <a:gd name="T3" fmla="*/ 0 h 23799"/>
                      <a:gd name="T4" fmla="*/ 0 w 21600"/>
                      <a:gd name="T5" fmla="*/ 0 h 23799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3799"/>
                      <a:gd name="T11" fmla="*/ 21600 w 21600"/>
                      <a:gd name="T12" fmla="*/ 23799 h 2379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3799" fill="none" extrusionOk="0">
                        <a:moveTo>
                          <a:pt x="4061" y="0"/>
                        </a:moveTo>
                        <a:cubicBezTo>
                          <a:pt x="14240" y="1949"/>
                          <a:pt x="21600" y="10851"/>
                          <a:pt x="21600" y="21215"/>
                        </a:cubicBezTo>
                        <a:cubicBezTo>
                          <a:pt x="21600" y="22078"/>
                          <a:pt x="21548" y="22941"/>
                          <a:pt x="21444" y="23798"/>
                        </a:cubicBezTo>
                      </a:path>
                      <a:path w="21600" h="23799" stroke="0" extrusionOk="0">
                        <a:moveTo>
                          <a:pt x="4061" y="0"/>
                        </a:moveTo>
                        <a:cubicBezTo>
                          <a:pt x="14240" y="1949"/>
                          <a:pt x="21600" y="10851"/>
                          <a:pt x="21600" y="21215"/>
                        </a:cubicBezTo>
                        <a:cubicBezTo>
                          <a:pt x="21600" y="22078"/>
                          <a:pt x="21548" y="22941"/>
                          <a:pt x="21444" y="23798"/>
                        </a:cubicBezTo>
                        <a:lnTo>
                          <a:pt x="0" y="21215"/>
                        </a:lnTo>
                        <a:lnTo>
                          <a:pt x="4061" y="0"/>
                        </a:lnTo>
                        <a:close/>
                      </a:path>
                    </a:pathLst>
                  </a:custGeom>
                  <a:noFill/>
                  <a:ln w="349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105" name="Object 60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5338638" y="204862"/>
                      <a:ext cx="314325" cy="252413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name="Equation" r:id="rId30" imgW="177569" imgH="215619" progId="Equation.3">
                              <p:embed/>
                            </p:oleObj>
                          </mc:Choice>
                          <mc:Fallback>
                            <p:oleObj name="Equation" r:id="rId30" imgW="177569" imgH="215619" progId="Equation.3">
                              <p:embed/>
                              <p:pic>
                                <p:nvPicPr>
                                  <p:cNvPr id="105" name="Object 60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7">
                                    <a:extLst>
                                      <a:ext uri="{28A0092B-C50C-407E-A947-70E740481C1C}">
                                        <a14:useLocalDpi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5338638" y="204862"/>
                                    <a:ext cx="314325" cy="252413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105" name="Object 60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5338638" y="204862"/>
                      <a:ext cx="314325" cy="252413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spid="_x0000_s143746" name="Equation" r:id="rId32" imgW="177569" imgH="215619" progId="Equation.3">
                              <p:embed/>
                            </p:oleObj>
                          </mc:Choice>
                          <mc:Fallback>
                            <p:oleObj name="Equation" r:id="rId32" imgW="177569" imgH="215619" progId="Equation.3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33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5338638" y="204862"/>
                                    <a:ext cx="314325" cy="252413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106" name="Object 61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8245351" y="2327350"/>
                      <a:ext cx="292100" cy="254000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name="Equation" r:id="rId34" imgW="164885" imgH="215619" progId="Equation.3">
                              <p:embed/>
                            </p:oleObj>
                          </mc:Choice>
                          <mc:Fallback>
                            <p:oleObj name="Equation" r:id="rId34" imgW="164885" imgH="215619" progId="Equation.3">
                              <p:embed/>
                              <p:pic>
                                <p:nvPicPr>
                                  <p:cNvPr id="106" name="Object 61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1">
                                    <a:extLst>
                                      <a:ext uri="{28A0092B-C50C-407E-A947-70E740481C1C}">
                                        <a14:useLocalDpi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8245351" y="2327350"/>
                                    <a:ext cx="292100" cy="25400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106" name="Object 61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8245351" y="2327350"/>
                      <a:ext cx="292100" cy="254000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spid="_x0000_s143747" name="Equation" r:id="rId36" imgW="164885" imgH="215619" progId="Equation.3">
                              <p:embed/>
                            </p:oleObj>
                          </mc:Choice>
                          <mc:Fallback>
                            <p:oleObj name="Equation" r:id="rId36" imgW="164885" imgH="215619" progId="Equation.3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37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8245351" y="2327350"/>
                                    <a:ext cx="292100" cy="25400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Fallback>
              </mc:AlternateContent>
              <p:sp>
                <p:nvSpPr>
                  <p:cNvPr id="107" name="Freeform 62"/>
                  <p:cNvSpPr>
                    <a:spLocks/>
                  </p:cNvSpPr>
                  <p:nvPr/>
                </p:nvSpPr>
                <p:spPr bwMode="auto">
                  <a:xfrm>
                    <a:off x="6372101" y="350912"/>
                    <a:ext cx="1728787" cy="1727200"/>
                  </a:xfrm>
                  <a:custGeom>
                    <a:avLst/>
                    <a:gdLst>
                      <a:gd name="T0" fmla="*/ 0 w 703"/>
                      <a:gd name="T1" fmla="*/ 2147483647 h 1020"/>
                      <a:gd name="T2" fmla="*/ 2147483647 w 703"/>
                      <a:gd name="T3" fmla="*/ 2147483647 h 1020"/>
                      <a:gd name="T4" fmla="*/ 2147483647 w 703"/>
                      <a:gd name="T5" fmla="*/ 2147483647 h 1020"/>
                      <a:gd name="T6" fmla="*/ 2147483647 w 703"/>
                      <a:gd name="T7" fmla="*/ 2147483647 h 10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03"/>
                      <a:gd name="T13" fmla="*/ 0 h 1020"/>
                      <a:gd name="T14" fmla="*/ 703 w 703"/>
                      <a:gd name="T15" fmla="*/ 1020 h 10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03" h="1020">
                        <a:moveTo>
                          <a:pt x="0" y="279"/>
                        </a:moveTo>
                        <a:cubicBezTo>
                          <a:pt x="238" y="139"/>
                          <a:pt x="477" y="0"/>
                          <a:pt x="590" y="98"/>
                        </a:cubicBezTo>
                        <a:cubicBezTo>
                          <a:pt x="703" y="196"/>
                          <a:pt x="665" y="718"/>
                          <a:pt x="680" y="869"/>
                        </a:cubicBezTo>
                        <a:cubicBezTo>
                          <a:pt x="695" y="1020"/>
                          <a:pt x="687" y="1012"/>
                          <a:pt x="680" y="1005"/>
                        </a:cubicBezTo>
                      </a:path>
                    </a:pathLst>
                  </a:custGeom>
                  <a:noFill/>
                  <a:ln w="222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5508501" y="493787"/>
                    <a:ext cx="0" cy="36036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Line 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884988" y="2436887"/>
                    <a:ext cx="35877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110" name="Object 114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5893841" y="2016518"/>
                      <a:ext cx="165148" cy="254006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name="Equation" r:id="rId38" imgW="164880" imgH="253800" progId="Equation.3">
                              <p:embed/>
                            </p:oleObj>
                          </mc:Choice>
                          <mc:Fallback>
                            <p:oleObj name="Equation" r:id="rId38" imgW="164880" imgH="253800" progId="Equation.3">
                              <p:embed/>
                              <p:pic>
                                <p:nvPicPr>
                                  <p:cNvPr id="110" name="Object 114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39">
                                    <a:extLst>
                                      <a:ext uri="{28A0092B-C50C-407E-A947-70E740481C1C}">
                                        <a14:useLocalDpi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5893841" y="2016518"/>
                                    <a:ext cx="165148" cy="254006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110" name="Object 114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5893841" y="2016518"/>
                      <a:ext cx="165148" cy="254006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spid="_x0000_s143748" name="Equation" r:id="rId40" imgW="164880" imgH="253800" progId="Equation.3">
                              <p:embed/>
                            </p:oleObj>
                          </mc:Choice>
                          <mc:Fallback>
                            <p:oleObj name="Equation" r:id="rId40" imgW="164880" imgH="253800" progId="Equation.3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41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5893841" y="2016518"/>
                                    <a:ext cx="165148" cy="254006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Fallback>
              </mc:AlternateContent>
              <p:sp>
                <p:nvSpPr>
                  <p:cNvPr id="111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6156201" y="2005087"/>
                    <a:ext cx="144462" cy="1444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rgbClr val="FF0000"/>
                      </a:buClr>
                      <a:buFont typeface="Wingdings" pitchFamily="2" charset="2"/>
                      <a:buChar char="q"/>
                      <a:defRPr sz="2400">
                        <a:solidFill>
                          <a:srgbClr val="0000CC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o"/>
                      <a:defRPr sz="2000">
                        <a:solidFill>
                          <a:srgbClr val="0000CC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Wingdings" pitchFamily="2" charset="2"/>
                      <a:buChar char="ü"/>
                      <a:defRPr sz="2000">
                        <a:solidFill>
                          <a:srgbClr val="0000CC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Wingdings" pitchFamily="2" charset="2"/>
                      <a:buChar char="§"/>
                      <a:defRPr sz="2000">
                        <a:solidFill>
                          <a:srgbClr val="0000CC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Wingdings" pitchFamily="2" charset="2"/>
                      <a:buChar char="Ø"/>
                      <a:defRPr sz="2000">
                        <a:solidFill>
                          <a:srgbClr val="0000CC"/>
                        </a:solidFill>
                        <a:latin typeface="Courier New" pitchFamily="49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Ø"/>
                      <a:defRPr sz="2000">
                        <a:solidFill>
                          <a:srgbClr val="0000CC"/>
                        </a:solidFill>
                        <a:latin typeface="Courier New" pitchFamily="49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Ø"/>
                      <a:defRPr sz="2000">
                        <a:solidFill>
                          <a:srgbClr val="0000CC"/>
                        </a:solidFill>
                        <a:latin typeface="Courier New" pitchFamily="49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Ø"/>
                      <a:defRPr sz="2000">
                        <a:solidFill>
                          <a:srgbClr val="0000CC"/>
                        </a:solidFill>
                        <a:latin typeface="Courier New" pitchFamily="49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Ø"/>
                      <a:defRPr sz="2000">
                        <a:solidFill>
                          <a:srgbClr val="0000CC"/>
                        </a:solidFill>
                        <a:latin typeface="Courier New" pitchFamily="49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80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92" name="Straight Connector 4"/>
                <p:cNvCxnSpPr>
                  <a:cxnSpLocks noChangeShapeType="1"/>
                </p:cNvCxnSpPr>
                <p:nvPr/>
              </p:nvCxnSpPr>
              <p:spPr bwMode="auto">
                <a:xfrm flipV="1">
                  <a:off x="6264250" y="377409"/>
                  <a:ext cx="2484214" cy="1470401"/>
                </a:xfrm>
                <a:prstGeom prst="line">
                  <a:avLst/>
                </a:prstGeom>
                <a:noFill/>
                <a:ln w="222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3" name="Straight Connector 13"/>
                <p:cNvCxnSpPr>
                  <a:cxnSpLocks noChangeShapeType="1"/>
                </p:cNvCxnSpPr>
                <p:nvPr/>
              </p:nvCxnSpPr>
              <p:spPr bwMode="auto">
                <a:xfrm flipV="1">
                  <a:off x="6264250" y="1072867"/>
                  <a:ext cx="1320429" cy="759870"/>
                </a:xfrm>
                <a:prstGeom prst="line">
                  <a:avLst/>
                </a:prstGeom>
                <a:noFill/>
                <a:ln w="69850" algn="ctr">
                  <a:solidFill>
                    <a:srgbClr val="0000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94" name="Straight Connector 88"/>
                <p:cNvCxnSpPr>
                  <a:cxnSpLocks noChangeShapeType="1"/>
                </p:cNvCxnSpPr>
                <p:nvPr/>
              </p:nvCxnSpPr>
              <p:spPr bwMode="auto">
                <a:xfrm>
                  <a:off x="7563811" y="1130512"/>
                  <a:ext cx="104533" cy="184666"/>
                </a:xfrm>
                <a:prstGeom prst="line">
                  <a:avLst/>
                </a:prstGeom>
                <a:noFill/>
                <a:ln w="69850" algn="ctr">
                  <a:solidFill>
                    <a:srgbClr val="0000CC"/>
                  </a:solidFill>
                  <a:round/>
                  <a:headEnd/>
                  <a:tailEnd/>
                </a:ln>
              </p:spPr>
            </p:cxnSp>
            <p:sp>
              <p:nvSpPr>
                <p:cNvPr id="95" name="Oval 69"/>
                <p:cNvSpPr>
                  <a:spLocks noChangeArrowheads="1"/>
                </p:cNvSpPr>
                <p:nvPr/>
              </p:nvSpPr>
              <p:spPr bwMode="auto">
                <a:xfrm>
                  <a:off x="7607849" y="1296582"/>
                  <a:ext cx="144420" cy="14446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Oval 69"/>
                <p:cNvSpPr>
                  <a:spLocks noChangeArrowheads="1"/>
                </p:cNvSpPr>
                <p:nvPr/>
              </p:nvSpPr>
              <p:spPr bwMode="auto">
                <a:xfrm>
                  <a:off x="7479646" y="1037657"/>
                  <a:ext cx="144420" cy="14446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8920" y="945846"/>
                  <a:ext cx="483850" cy="369332"/>
                </a:xfrm>
                <a:prstGeom prst="rect">
                  <a:avLst/>
                </a:prstGeom>
                <a:blipFill rotWithShape="1"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8344" y="971436"/>
                  <a:ext cx="489173" cy="369332"/>
                </a:xfrm>
                <a:prstGeom prst="rect">
                  <a:avLst/>
                </a:prstGeom>
                <a:blipFill rotWithShape="1">
                  <a:blip r:embed="rId4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9494" y="332656"/>
                  <a:ext cx="372986" cy="369332"/>
                </a:xfrm>
                <a:prstGeom prst="rect">
                  <a:avLst/>
                </a:prstGeom>
                <a:blipFill rotWithShape="1"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p:grpSp>
          <p:sp>
            <p:nvSpPr>
              <p:cNvPr id="90" name="Oval 69"/>
              <p:cNvSpPr>
                <a:spLocks noChangeArrowheads="1"/>
              </p:cNvSpPr>
              <p:nvPr/>
            </p:nvSpPr>
            <p:spPr bwMode="auto">
              <a:xfrm>
                <a:off x="6948264" y="1557338"/>
                <a:ext cx="144462" cy="14446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q"/>
                  <a:defRPr sz="24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o"/>
                  <a:defRPr sz="20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ü"/>
                  <a:defRPr sz="20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537567" y="2996952"/>
                  <a:ext cx="721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7567" y="2996952"/>
                  <a:ext cx="721672" cy="369332"/>
                </a:xfrm>
                <a:prstGeom prst="rect">
                  <a:avLst/>
                </a:prstGeom>
                <a:blipFill rotWithShape="1">
                  <a:blip r:embed="rId45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887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6512" y="980728"/>
                <a:ext cx="8640960" cy="5112568"/>
              </a:xfrm>
            </p:spPr>
            <p:txBody>
              <a:bodyPr/>
              <a:lstStyle/>
              <a:p>
                <a:pPr marL="457200" lvl="1" indent="0">
                  <a:buNone/>
                </a:pPr>
                <a:endParaRPr lang="en-US" sz="1600" dirty="0"/>
              </a:p>
              <a:p>
                <a:r>
                  <a:rPr lang="en-US" sz="2000" dirty="0"/>
                  <a:t>Diversity and Convergence</a:t>
                </a:r>
              </a:p>
              <a:p>
                <a:pPr marL="457200" lvl="1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457200" lvl="1" indent="0">
                  <a:buNone/>
                </a:pPr>
                <a:endParaRPr lang="en-US" sz="1800" i="1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en-US" sz="1800" i="1" dirty="0">
                  <a:latin typeface="+mj-lt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dirty="0">
                    <a:solidFill>
                      <a:srgbClr val="FF0000"/>
                    </a:solidFill>
                  </a:rPr>
                  <a:t>convergence</a:t>
                </a:r>
                <a:r>
                  <a:rPr lang="en-US" dirty="0"/>
                  <a:t>.  </a:t>
                </a:r>
                <a:endParaRPr lang="en-US" i="1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dirty="0">
                    <a:solidFill>
                      <a:srgbClr val="FF0000"/>
                    </a:solidFill>
                  </a:rPr>
                  <a:t>diversity</a:t>
                </a:r>
                <a:r>
                  <a:rPr lang="en-US" dirty="0"/>
                  <a:t>.  </a:t>
                </a:r>
              </a:p>
              <a:p>
                <a:pPr marL="857250" lvl="2" indent="0">
                  <a:buNone/>
                </a:pPr>
                <a:endParaRPr lang="en-US" dirty="0"/>
              </a:p>
              <a:p>
                <a:pPr marL="57150" indent="0">
                  <a:buNone/>
                </a:pPr>
                <a:r>
                  <a:rPr lang="en-US" sz="2000" dirty="0"/>
                  <a:t>          </a:t>
                </a:r>
              </a:p>
              <a:p>
                <a:pPr marL="57150" indent="0">
                  <a:buNone/>
                </a:pPr>
                <a:r>
                  <a:rPr lang="en-US" sz="2000" dirty="0"/>
                  <a:t>         It has been used in EMO algorithm design such as in: .  </a:t>
                </a:r>
              </a:p>
              <a:p>
                <a:pPr marL="57150" indent="0">
                  <a:buNone/>
                </a:pPr>
                <a:r>
                  <a:rPr lang="en-US" sz="2000" dirty="0"/>
                  <a:t>          I-DBEA (2015) </a:t>
                </a:r>
              </a:p>
              <a:p>
                <a:pPr marL="57150" indent="0">
                  <a:buNone/>
                </a:pPr>
                <a:r>
                  <a:rPr lang="en-US" sz="2000" dirty="0"/>
                  <a:t>          MOEA/D-DU (2016), </a:t>
                </a:r>
              </a:p>
              <a:p>
                <a:pPr marL="57150" indent="0">
                  <a:buNone/>
                </a:pPr>
                <a:r>
                  <a:rPr lang="en-US" sz="2000" dirty="0"/>
                  <a:t>          </a:t>
                </a:r>
                <a:r>
                  <a:rPr lang="el-GR" sz="2000" dirty="0"/>
                  <a:t>θ –</a:t>
                </a:r>
                <a:r>
                  <a:rPr lang="en-US" sz="2000" dirty="0"/>
                  <a:t>DEA (2016).</a:t>
                </a:r>
              </a:p>
              <a:p>
                <a:pPr marL="57150" indent="0">
                  <a:buNone/>
                </a:pPr>
                <a:endParaRPr lang="en-US" sz="2000" dirty="0"/>
              </a:p>
              <a:p>
                <a:pPr marL="57150" indent="0">
                  <a:buNone/>
                </a:pPr>
                <a:r>
                  <a:rPr lang="en-US" sz="2000" dirty="0"/>
                  <a:t>          ……</a:t>
                </a:r>
              </a:p>
              <a:p>
                <a:pPr marL="57150" indent="0">
                  <a:buNone/>
                </a:pPr>
                <a:endParaRPr lang="en-US" sz="1800" dirty="0"/>
              </a:p>
              <a:p>
                <a:pPr lvl="1"/>
                <a:endParaRPr lang="en-US" sz="1400" dirty="0"/>
              </a:p>
              <a:p>
                <a:pPr marL="0" indent="0">
                  <a:buNone/>
                </a:pPr>
                <a:endParaRPr lang="en-US" sz="1800" dirty="0">
                  <a:latin typeface="+mj-lt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ea typeface="Cambria Math"/>
                  </a:rPr>
                  <a:t>  </a:t>
                </a:r>
                <a:endParaRPr lang="en-US" sz="2000" b="0" dirty="0">
                  <a:ea typeface="Cambria Math"/>
                </a:endParaRP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6512" y="980728"/>
                <a:ext cx="8640960" cy="5112568"/>
              </a:xfrm>
              <a:blipFill rotWithShape="1">
                <a:blip r:embed="rId3"/>
                <a:stretch>
                  <a:fillRect l="-565" b="-7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EDDC7-1821-409A-B657-D68E1847FA43}" type="slidenum">
              <a:rPr lang="en-GB" smtClean="0"/>
              <a:pPr>
                <a:defRPr/>
              </a:pPr>
              <a:t>18</a:t>
            </a:fld>
            <a:r>
              <a:rPr lang="en-GB" dirty="0"/>
              <a:t>	</a:t>
            </a:r>
          </a:p>
        </p:txBody>
      </p:sp>
      <p:graphicFrame>
        <p:nvGraphicFramePr>
          <p:cNvPr id="5" name="Object 30"/>
          <p:cNvGraphicFramePr>
            <a:graphicFrameLocks noChangeAspect="1"/>
          </p:cNvGraphicFramePr>
          <p:nvPr/>
        </p:nvGraphicFramePr>
        <p:xfrm>
          <a:off x="1059756" y="2060848"/>
          <a:ext cx="32242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920" imgH="228600" progId="Equation.3">
                  <p:embed/>
                </p:oleObj>
              </mc:Choice>
              <mc:Fallback>
                <p:oleObj name="Equation" r:id="rId4" imgW="1726920" imgH="228600" progId="Equation.3">
                  <p:embed/>
                  <p:pic>
                    <p:nvPicPr>
                      <p:cNvPr id="5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756" y="2060848"/>
                        <a:ext cx="322421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883710" y="763960"/>
            <a:ext cx="3913692" cy="3169096"/>
            <a:chOff x="4883710" y="763960"/>
            <a:chExt cx="3913692" cy="31690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8" name="TextBox 347"/>
                <p:cNvSpPr txBox="1"/>
                <p:nvPr/>
              </p:nvSpPr>
              <p:spPr>
                <a:xfrm>
                  <a:off x="6090772" y="2319975"/>
                  <a:ext cx="4838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48" name="TextBox 3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0772" y="2319975"/>
                  <a:ext cx="48385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/>
            <p:cNvGrpSpPr/>
            <p:nvPr/>
          </p:nvGrpSpPr>
          <p:grpSpPr>
            <a:xfrm>
              <a:off x="4883710" y="763960"/>
              <a:ext cx="3913692" cy="3169096"/>
              <a:chOff x="4786474" y="68297"/>
              <a:chExt cx="3913692" cy="3169096"/>
            </a:xfrm>
          </p:grpSpPr>
          <p:grpSp>
            <p:nvGrpSpPr>
              <p:cNvPr id="15" name="Group 6"/>
              <p:cNvGrpSpPr>
                <a:grpSpLocks/>
              </p:cNvGrpSpPr>
              <p:nvPr/>
            </p:nvGrpSpPr>
            <p:grpSpPr bwMode="auto">
              <a:xfrm>
                <a:off x="4786474" y="68297"/>
                <a:ext cx="3913692" cy="3169096"/>
                <a:chOff x="5338638" y="196925"/>
                <a:chExt cx="3198813" cy="2384425"/>
              </a:xfrm>
            </p:grpSpPr>
            <p:grpSp>
              <p:nvGrpSpPr>
                <p:cNvPr id="29" name="Group 4"/>
                <p:cNvGrpSpPr>
                  <a:grpSpLocks/>
                </p:cNvGrpSpPr>
                <p:nvPr/>
              </p:nvGrpSpPr>
              <p:grpSpPr bwMode="auto">
                <a:xfrm>
                  <a:off x="7013451" y="2490862"/>
                  <a:ext cx="0" cy="0"/>
                  <a:chOff x="3651" y="2432"/>
                  <a:chExt cx="1950" cy="1633"/>
                </a:xfrm>
              </p:grpSpPr>
              <p:grpSp>
                <p:nvGrpSpPr>
                  <p:cNvPr id="65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3651" y="2432"/>
                    <a:ext cx="1950" cy="1633"/>
                    <a:chOff x="3334" y="1298"/>
                    <a:chExt cx="1950" cy="1633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graphicFrame>
                      <p:nvGraphicFramePr>
                        <p:cNvPr id="70" name="Object 6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5110" y="2704"/>
                        <a:ext cx="174" cy="227"/>
                      </p:xfrm>
                      <a:graphic>
                        <a:graphicData uri="http://schemas.openxmlformats.org/presentationml/2006/ole">
                          <mc:AlternateContent>
                            <mc:Choice xmlns:v="urn:schemas-microsoft-com:vml" Requires="v">
                              <p:oleObj name="Equation" r:id="rId7" imgW="164885" imgH="215619" progId="Equation.3">
                                <p:embed/>
                              </p:oleObj>
                            </mc:Choice>
                            <mc:Fallback>
                              <p:oleObj name="Equation" r:id="rId7" imgW="164885" imgH="215619" progId="Equation.3">
                                <p:embed/>
                                <p:pic>
                                  <p:nvPicPr>
                                    <p:cNvPr id="70" name="Object 6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8">
                                      <a:extLst>
                                        <a:ext uri="{28A0092B-C50C-407E-A947-70E740481C1C}">
                                          <a14:useLocalDpi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5110" y="2704"/>
                                      <a:ext cx="174" cy="227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  <a:ext uri="{AF507438-7753-43E0-B8FC-AC1667EBCBE1}">
                                        <a14:hiddenEffects>
                                          <a:effectLst>
                                            <a:outerShdw dist="35921" dir="2700000" algn="ctr" rotWithShape="0">
                                              <a:srgbClr val="808080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mc:Choice>
                  <mc:Fallback xmlns="">
                    <p:graphicFrame>
                      <p:nvGraphicFramePr>
                        <p:cNvPr id="70" name="Object 6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5110" y="2704"/>
                        <a:ext cx="174" cy="227"/>
                      </p:xfrm>
                      <a:graphic>
                        <a:graphicData uri="http://schemas.openxmlformats.org/presentationml/2006/ole">
                          <mc:AlternateContent>
                            <mc:Choice xmlns:v="urn:schemas-microsoft-com:vml" Requires="v">
                              <p:oleObj spid="_x0000_s147699" name="Equation" r:id="rId9" imgW="164885" imgH="215619" progId="Equation.3">
                                <p:embed/>
                              </p:oleObj>
                            </mc:Choice>
                            <mc:Fallback>
                              <p:oleObj name="Equation" r:id="rId9" imgW="164885" imgH="215619" progId="Equation.3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10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5110" y="2704"/>
                                      <a:ext cx="174" cy="227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xmlns:a14="http://schemas.microsoft.com/office/drawing/2010/main"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rgbClr val="808080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mc:Fallback>
                </mc:AlternateContent>
                <p:grpSp>
                  <p:nvGrpSpPr>
                    <p:cNvPr id="71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61" y="1434"/>
                      <a:ext cx="1714" cy="1270"/>
                      <a:chOff x="3902" y="1389"/>
                      <a:chExt cx="1714" cy="1270"/>
                    </a:xfrm>
                  </p:grpSpPr>
                  <p:sp>
                    <p:nvSpPr>
                      <p:cNvPr id="85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02" y="2577"/>
                        <a:ext cx="1714" cy="3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6" name="Line 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923" y="1389"/>
                        <a:ext cx="37" cy="121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7" name="Arc 10"/>
                      <p:cNvSpPr>
                        <a:spLocks/>
                      </p:cNvSpPr>
                      <p:nvPr/>
                    </p:nvSpPr>
                    <p:spPr bwMode="auto">
                      <a:xfrm rot="10267717">
                        <a:off x="4014" y="1580"/>
                        <a:ext cx="1156" cy="1079"/>
                      </a:xfrm>
                      <a:custGeom>
                        <a:avLst/>
                        <a:gdLst>
                          <a:gd name="T0" fmla="*/ 0 w 21600"/>
                          <a:gd name="T1" fmla="*/ 0 h 25576"/>
                          <a:gd name="T2" fmla="*/ 0 w 21600"/>
                          <a:gd name="T3" fmla="*/ 0 h 25576"/>
                          <a:gd name="T4" fmla="*/ 0 w 21600"/>
                          <a:gd name="T5" fmla="*/ 0 h 25576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5576"/>
                          <a:gd name="T11" fmla="*/ 21600 w 21600"/>
                          <a:gd name="T12" fmla="*/ 25576 h 2557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5576" fill="none" extrusionOk="0">
                            <a:moveTo>
                              <a:pt x="2366" y="-1"/>
                            </a:moveTo>
                            <a:cubicBezTo>
                              <a:pt x="13313" y="1206"/>
                              <a:pt x="21600" y="10456"/>
                              <a:pt x="21600" y="21470"/>
                            </a:cubicBezTo>
                            <a:cubicBezTo>
                              <a:pt x="21600" y="22848"/>
                              <a:pt x="21468" y="24223"/>
                              <a:pt x="21206" y="25576"/>
                            </a:cubicBezTo>
                          </a:path>
                          <a:path w="21600" h="25576" stroke="0" extrusionOk="0">
                            <a:moveTo>
                              <a:pt x="2366" y="-1"/>
                            </a:moveTo>
                            <a:cubicBezTo>
                              <a:pt x="13313" y="1206"/>
                              <a:pt x="21600" y="10456"/>
                              <a:pt x="21600" y="21470"/>
                            </a:cubicBezTo>
                            <a:cubicBezTo>
                              <a:pt x="21600" y="22848"/>
                              <a:pt x="21468" y="24223"/>
                              <a:pt x="21206" y="25576"/>
                            </a:cubicBezTo>
                            <a:lnTo>
                              <a:pt x="0" y="21470"/>
                            </a:lnTo>
                            <a:lnTo>
                              <a:pt x="2366" y="-1"/>
                            </a:lnTo>
                            <a:close/>
                          </a:path>
                        </a:pathLst>
                      </a:custGeom>
                      <a:noFill/>
                      <a:ln w="349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72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1752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3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1888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4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1" y="2024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5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7" y="2160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6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8" y="2251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7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8" y="2341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8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4" y="2432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79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0" y="2478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0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6" y="2523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1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2" y="2568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2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8" y="2568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83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5" y="2568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graphicFrame>
                      <p:nvGraphicFramePr>
                        <p:cNvPr id="84" name="Object 23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3334" y="1298"/>
                        <a:ext cx="194" cy="235"/>
                      </p:xfrm>
                      <a:graphic>
                        <a:graphicData uri="http://schemas.openxmlformats.org/presentationml/2006/ole">
                          <mc:AlternateContent>
                            <mc:Choice xmlns:v="urn:schemas-microsoft-com:vml" Requires="v">
                              <p:oleObj name="Equation" r:id="rId11" imgW="177569" imgH="215619" progId="Equation.3">
                                <p:embed/>
                              </p:oleObj>
                            </mc:Choice>
                            <mc:Fallback>
                              <p:oleObj name="Equation" r:id="rId11" imgW="177569" imgH="215619" progId="Equation.3">
                                <p:embed/>
                                <p:pic>
                                  <p:nvPicPr>
                                    <p:cNvPr id="84" name="Object 23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12">
                                      <a:extLst>
                                        <a:ext uri="{28A0092B-C50C-407E-A947-70E740481C1C}">
                                          <a14:useLocalDpi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3334" y="1298"/>
                                      <a:ext cx="194" cy="23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  <a:ext uri="{AF507438-7753-43E0-B8FC-AC1667EBCBE1}">
                                        <a14:hiddenEffects>
                                          <a:effectLst>
                                            <a:outerShdw dist="35921" dir="2700000" algn="ctr" rotWithShape="0">
                                              <a:srgbClr val="808080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mc:Choice>
                  <mc:Fallback xmlns="">
                    <p:graphicFrame>
                      <p:nvGraphicFramePr>
                        <p:cNvPr id="84" name="Object 23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3334" y="1298"/>
                        <a:ext cx="194" cy="235"/>
                      </p:xfrm>
                      <a:graphic>
                        <a:graphicData uri="http://schemas.openxmlformats.org/presentationml/2006/ole">
                          <mc:AlternateContent>
                            <mc:Choice xmlns:v="urn:schemas-microsoft-com:vml" Requires="v">
                              <p:oleObj spid="_x0000_s147700" name="Equation" r:id="rId13" imgW="177569" imgH="215619" progId="Equation.3">
                                <p:embed/>
                              </p:oleObj>
                            </mc:Choice>
                            <mc:Fallback>
                              <p:oleObj name="Equation" r:id="rId13" imgW="177569" imgH="215619" progId="Equation.3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14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3334" y="1298"/>
                                      <a:ext cx="194" cy="23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xmlns:a14="http://schemas.microsoft.com/office/drawing/2010/main"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rgbClr val="808080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66" name="Object 24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3771" y="3815"/>
                      <a:ext cx="470" cy="235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name="Equation" r:id="rId15" imgW="457200" imgH="228600" progId="Equation.3">
                              <p:embed/>
                            </p:oleObj>
                          </mc:Choice>
                          <mc:Fallback>
                            <p:oleObj name="Equation" r:id="rId15" imgW="457200" imgH="228600" progId="Equation.3">
                              <p:embed/>
                              <p:pic>
                                <p:nvPicPr>
                                  <p:cNvPr id="66" name="Object 24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6">
                                    <a:extLst>
                                      <a:ext uri="{28A0092B-C50C-407E-A947-70E740481C1C}">
                                        <a14:useLocalDpi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3771" y="3815"/>
                                    <a:ext cx="470" cy="23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66" name="Object 24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3771" y="3815"/>
                      <a:ext cx="470" cy="235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spid="_x0000_s147701" name="Equation" r:id="rId17" imgW="457200" imgH="228600" progId="Equation.3">
                              <p:embed/>
                            </p:oleObj>
                          </mc:Choice>
                          <mc:Fallback>
                            <p:oleObj name="Equation" r:id="rId17" imgW="457200" imgH="228600" progId="Equation.3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8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3771" y="3815"/>
                                    <a:ext cx="470" cy="23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Fallback>
              </mc:AlternateContent>
              <p:sp>
                <p:nvSpPr>
                  <p:cNvPr id="67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3702"/>
                    <a:ext cx="91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rgbClr val="FF0000"/>
                      </a:buClr>
                      <a:buFont typeface="Wingdings" pitchFamily="2" charset="2"/>
                      <a:buChar char="q"/>
                      <a:defRPr sz="2400">
                        <a:solidFill>
                          <a:srgbClr val="0000CC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o"/>
                      <a:defRPr sz="2000">
                        <a:solidFill>
                          <a:srgbClr val="0000CC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Wingdings" pitchFamily="2" charset="2"/>
                      <a:buChar char="ü"/>
                      <a:defRPr sz="2000">
                        <a:solidFill>
                          <a:srgbClr val="0000CC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Wingdings" pitchFamily="2" charset="2"/>
                      <a:buChar char="§"/>
                      <a:defRPr sz="2000">
                        <a:solidFill>
                          <a:srgbClr val="0000CC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Wingdings" pitchFamily="2" charset="2"/>
                      <a:buChar char="Ø"/>
                      <a:defRPr sz="2000">
                        <a:solidFill>
                          <a:srgbClr val="0000CC"/>
                        </a:solidFill>
                        <a:latin typeface="Courier New" pitchFamily="49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Ø"/>
                      <a:defRPr sz="2000">
                        <a:solidFill>
                          <a:srgbClr val="0000CC"/>
                        </a:solidFill>
                        <a:latin typeface="Courier New" pitchFamily="49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Ø"/>
                      <a:defRPr sz="2000">
                        <a:solidFill>
                          <a:srgbClr val="0000CC"/>
                        </a:solidFill>
                        <a:latin typeface="Courier New" pitchFamily="49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Ø"/>
                      <a:defRPr sz="2000">
                        <a:solidFill>
                          <a:srgbClr val="0000CC"/>
                        </a:solidFill>
                        <a:latin typeface="Courier New" pitchFamily="49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Ø"/>
                      <a:defRPr sz="2000">
                        <a:solidFill>
                          <a:srgbClr val="0000CC"/>
                        </a:solidFill>
                        <a:latin typeface="Courier New" pitchFamily="49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59" y="3158"/>
                    <a:ext cx="273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69" name="Object 27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4326" y="2982"/>
                      <a:ext cx="483" cy="222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name="Equation" r:id="rId19" imgW="469696" imgH="215806" progId="Equation.3">
                              <p:embed/>
                            </p:oleObj>
                          </mc:Choice>
                          <mc:Fallback>
                            <p:oleObj name="Equation" r:id="rId19" imgW="469696" imgH="215806" progId="Equation.3">
                              <p:embed/>
                              <p:pic>
                                <p:nvPicPr>
                                  <p:cNvPr id="69" name="Object 27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20">
                                    <a:extLst>
                                      <a:ext uri="{28A0092B-C50C-407E-A947-70E740481C1C}">
                                        <a14:useLocalDpi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4326" y="2982"/>
                                    <a:ext cx="483" cy="222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69" name="Object 27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4326" y="2982"/>
                      <a:ext cx="483" cy="222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spid="_x0000_s147702" name="Equation" r:id="rId21" imgW="469696" imgH="215806" progId="Equation.3">
                              <p:embed/>
                            </p:oleObj>
                          </mc:Choice>
                          <mc:Fallback>
                            <p:oleObj name="Equation" r:id="rId21" imgW="469696" imgH="215806" progId="Equation.3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22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4326" y="2982"/>
                                    <a:ext cx="483" cy="222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Fallback>
              </mc:AlternateContent>
            </p:grpSp>
            <p:grpSp>
              <p:nvGrpSpPr>
                <p:cNvPr id="30" name="Group 33"/>
                <p:cNvGrpSpPr>
                  <a:grpSpLocks/>
                </p:cNvGrpSpPr>
                <p:nvPr/>
              </p:nvGrpSpPr>
              <p:grpSpPr bwMode="auto">
                <a:xfrm>
                  <a:off x="7013451" y="1051000"/>
                  <a:ext cx="0" cy="0"/>
                  <a:chOff x="3651" y="2432"/>
                  <a:chExt cx="1950" cy="1633"/>
                </a:xfrm>
              </p:grpSpPr>
              <p:grpSp>
                <p:nvGrpSpPr>
                  <p:cNvPr id="42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3651" y="2432"/>
                    <a:ext cx="1950" cy="1633"/>
                    <a:chOff x="3334" y="1298"/>
                    <a:chExt cx="1950" cy="1633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graphicFrame>
                      <p:nvGraphicFramePr>
                        <p:cNvPr id="47" name="Object 35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5110" y="2704"/>
                        <a:ext cx="174" cy="227"/>
                      </p:xfrm>
                      <a:graphic>
                        <a:graphicData uri="http://schemas.openxmlformats.org/presentationml/2006/ole">
                          <mc:AlternateContent>
                            <mc:Choice xmlns:v="urn:schemas-microsoft-com:vml" Requires="v">
                              <p:oleObj name="Equation" r:id="rId23" imgW="164885" imgH="215619" progId="Equation.3">
                                <p:embed/>
                              </p:oleObj>
                            </mc:Choice>
                            <mc:Fallback>
                              <p:oleObj name="Equation" r:id="rId23" imgW="164885" imgH="215619" progId="Equation.3">
                                <p:embed/>
                                <p:pic>
                                  <p:nvPicPr>
                                    <p:cNvPr id="47" name="Object 35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22">
                                      <a:extLst>
                                        <a:ext uri="{28A0092B-C50C-407E-A947-70E740481C1C}">
                                          <a14:useLocalDpi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5110" y="2704"/>
                                      <a:ext cx="174" cy="227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  <a:ext uri="{AF507438-7753-43E0-B8FC-AC1667EBCBE1}">
                                        <a14:hiddenEffects>
                                          <a:effectLst>
                                            <a:outerShdw dist="35921" dir="2700000" algn="ctr" rotWithShape="0">
                                              <a:srgbClr val="808080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mc:Choice>
                  <mc:Fallback xmlns="">
                    <p:graphicFrame>
                      <p:nvGraphicFramePr>
                        <p:cNvPr id="47" name="Object 35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5110" y="2704"/>
                        <a:ext cx="174" cy="227"/>
                      </p:xfrm>
                      <a:graphic>
                        <a:graphicData uri="http://schemas.openxmlformats.org/presentationml/2006/ole">
                          <mc:AlternateContent>
                            <mc:Choice xmlns:v="urn:schemas-microsoft-com:vml" Requires="v">
                              <p:oleObj spid="_x0000_s147703" name="Equation" r:id="rId24" imgW="164885" imgH="215619" progId="Equation.3">
                                <p:embed/>
                              </p:oleObj>
                            </mc:Choice>
                            <mc:Fallback>
                              <p:oleObj name="Equation" r:id="rId24" imgW="164885" imgH="215619" progId="Equation.3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10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5110" y="2704"/>
                                      <a:ext cx="174" cy="227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xmlns:a14="http://schemas.microsoft.com/office/drawing/2010/main"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rgbClr val="808080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mc:Fallback>
                </mc:AlternateContent>
                <p:grpSp>
                  <p:nvGrpSpPr>
                    <p:cNvPr id="48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61" y="1434"/>
                      <a:ext cx="1714" cy="1270"/>
                      <a:chOff x="3902" y="1389"/>
                      <a:chExt cx="1714" cy="1270"/>
                    </a:xfrm>
                  </p:grpSpPr>
                  <p:sp>
                    <p:nvSpPr>
                      <p:cNvPr id="62" name="Line 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02" y="2577"/>
                        <a:ext cx="1714" cy="37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3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923" y="1389"/>
                        <a:ext cx="37" cy="121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4" name="Arc 39"/>
                      <p:cNvSpPr>
                        <a:spLocks/>
                      </p:cNvSpPr>
                      <p:nvPr/>
                    </p:nvSpPr>
                    <p:spPr bwMode="auto">
                      <a:xfrm rot="10267717">
                        <a:off x="4014" y="1580"/>
                        <a:ext cx="1156" cy="1079"/>
                      </a:xfrm>
                      <a:custGeom>
                        <a:avLst/>
                        <a:gdLst>
                          <a:gd name="T0" fmla="*/ 0 w 21600"/>
                          <a:gd name="T1" fmla="*/ 0 h 25576"/>
                          <a:gd name="T2" fmla="*/ 0 w 21600"/>
                          <a:gd name="T3" fmla="*/ 0 h 25576"/>
                          <a:gd name="T4" fmla="*/ 0 w 21600"/>
                          <a:gd name="T5" fmla="*/ 0 h 25576"/>
                          <a:gd name="T6" fmla="*/ 0 60000 65536"/>
                          <a:gd name="T7" fmla="*/ 0 60000 65536"/>
                          <a:gd name="T8" fmla="*/ 0 60000 65536"/>
                          <a:gd name="T9" fmla="*/ 0 w 21600"/>
                          <a:gd name="T10" fmla="*/ 0 h 25576"/>
                          <a:gd name="T11" fmla="*/ 21600 w 21600"/>
                          <a:gd name="T12" fmla="*/ 25576 h 25576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1600" h="25576" fill="none" extrusionOk="0">
                            <a:moveTo>
                              <a:pt x="2366" y="-1"/>
                            </a:moveTo>
                            <a:cubicBezTo>
                              <a:pt x="13313" y="1206"/>
                              <a:pt x="21600" y="10456"/>
                              <a:pt x="21600" y="21470"/>
                            </a:cubicBezTo>
                            <a:cubicBezTo>
                              <a:pt x="21600" y="22848"/>
                              <a:pt x="21468" y="24223"/>
                              <a:pt x="21206" y="25576"/>
                            </a:cubicBezTo>
                          </a:path>
                          <a:path w="21600" h="25576" stroke="0" extrusionOk="0">
                            <a:moveTo>
                              <a:pt x="2366" y="-1"/>
                            </a:moveTo>
                            <a:cubicBezTo>
                              <a:pt x="13313" y="1206"/>
                              <a:pt x="21600" y="10456"/>
                              <a:pt x="21600" y="21470"/>
                            </a:cubicBezTo>
                            <a:cubicBezTo>
                              <a:pt x="21600" y="22848"/>
                              <a:pt x="21468" y="24223"/>
                              <a:pt x="21206" y="25576"/>
                            </a:cubicBezTo>
                            <a:lnTo>
                              <a:pt x="0" y="21470"/>
                            </a:lnTo>
                            <a:lnTo>
                              <a:pt x="2366" y="-1"/>
                            </a:lnTo>
                            <a:close/>
                          </a:path>
                        </a:pathLst>
                      </a:custGeom>
                      <a:noFill/>
                      <a:ln w="349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9" name="Oval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1752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0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6" y="1888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1" name="Oval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1" y="2024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2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7" y="2160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3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8" y="2251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4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8" y="2341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5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14" y="2432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6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50" y="2478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7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6" y="2523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8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2" y="2568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8" y="2568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60" name="Oval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95" y="2568"/>
                      <a:ext cx="91" cy="91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Font typeface="Wingdings" pitchFamily="2" charset="2"/>
                        <a:buChar char="q"/>
                        <a:defRPr sz="24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har char="o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ü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§"/>
                        <a:defRPr sz="2000">
                          <a:solidFill>
                            <a:srgbClr val="0000CC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  <a:defRPr sz="2000">
                          <a:solidFill>
                            <a:srgbClr val="0000CC"/>
                          </a:solidFill>
                          <a:latin typeface="Courier New" pitchFamily="49" charset="0"/>
                          <a:cs typeface="Arial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1800">
                        <a:solidFill>
                          <a:schemeClr val="tx1"/>
                        </a:solidFill>
                      </a:endParaRPr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graphicFrame>
                      <p:nvGraphicFramePr>
                        <p:cNvPr id="61" name="Object 52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3334" y="1298"/>
                        <a:ext cx="194" cy="235"/>
                      </p:xfrm>
                      <a:graphic>
                        <a:graphicData uri="http://schemas.openxmlformats.org/presentationml/2006/ole">
                          <mc:AlternateContent>
                            <mc:Choice xmlns:v="urn:schemas-microsoft-com:vml" Requires="v">
                              <p:oleObj name="Equation" r:id="rId25" imgW="177569" imgH="215619" progId="Equation.3">
                                <p:embed/>
                              </p:oleObj>
                            </mc:Choice>
                            <mc:Fallback>
                              <p:oleObj name="Equation" r:id="rId25" imgW="177569" imgH="215619" progId="Equation.3">
                                <p:embed/>
                                <p:pic>
                                  <p:nvPicPr>
                                    <p:cNvPr id="61" name="Object 52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14">
                                      <a:extLst>
                                        <a:ext uri="{28A0092B-C50C-407E-A947-70E740481C1C}">
                                          <a14:useLocalDpi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3334" y="1298"/>
                                      <a:ext cx="194" cy="23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  <a:ext uri="{AF507438-7753-43E0-B8FC-AC1667EBCBE1}">
                                        <a14:hiddenEffects>
                                          <a:effectLst>
                                            <a:outerShdw dist="35921" dir="2700000" algn="ctr" rotWithShape="0">
                                              <a:srgbClr val="808080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mc:Choice>
                  <mc:Fallback xmlns="">
                    <p:graphicFrame>
                      <p:nvGraphicFramePr>
                        <p:cNvPr id="61" name="Object 52"/>
                        <p:cNvGraphicFramePr>
                          <a:graphicFrameLocks noChangeAspect="1"/>
                        </p:cNvGraphicFramePr>
                        <p:nvPr/>
                      </p:nvGraphicFramePr>
                      <p:xfrm>
                        <a:off x="3334" y="1298"/>
                        <a:ext cx="194" cy="235"/>
                      </p:xfrm>
                      <a:graphic>
                        <a:graphicData uri="http://schemas.openxmlformats.org/presentationml/2006/ole">
                          <mc:AlternateContent>
                            <mc:Choice xmlns:v="urn:schemas-microsoft-com:vml" Requires="v">
                              <p:oleObj spid="_x0000_s147704" name="Equation" r:id="rId26" imgW="177569" imgH="215619" progId="Equation.3">
                                <p:embed/>
                              </p:oleObj>
                            </mc:Choice>
                            <mc:Fallback>
                              <p:oleObj name="Equation" r:id="rId26" imgW="177569" imgH="215619" progId="Equation.3">
                                <p:embed/>
                                <p:pic>
                                  <p:nvPicPr>
                                    <p:cNvPr id="0" name=""/>
                                    <p:cNvPicPr>
                                      <a:picLocks noChangeAspect="1" noChangeArrowheads="1"/>
                                    </p:cNvPicPr>
                                    <p:nvPr/>
                                  </p:nvPicPr>
                                  <p:blipFill>
                                    <a:blip r:embed="rId14">
                                      <a:extLst>
                                        <a:ext uri="{28A0092B-C50C-407E-A947-70E740481C1C}">
                                          <a14:useLocalDpi xmlns:a14="http://schemas.microsoft.com/office/drawing/2010/main" val="0"/>
                                        </a:ext>
                                      </a:extLst>
                                    </a:blip>
                                    <a:srcRect/>
                                    <a:stretch>
                                      <a:fillRect/>
                                    </a:stretch>
                                  </p:blipFill>
                                  <p:spPr bwMode="auto">
                                    <a:xfrm>
                                      <a:off x="3334" y="1298"/>
                                      <a:ext cx="194" cy="235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>
                                      <a:noFill/>
                                    </a:ln>
                                    <a:effectLst/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  <a:ext uri="{91240B29-F687-4F45-9708-019B960494DF}">
                                        <a14:hiddenLine xmlns:a14="http://schemas.microsoft.com/office/drawing/2010/main" w="9525">
                                          <a:solidFill>
                                            <a:srgbClr val="000000"/>
                                          </a:solidFill>
                                          <a:miter lim="800000"/>
                                          <a:headEnd/>
                                          <a:tailEnd/>
                                        </a14:hiddenLine>
                                      </a:ext>
                                      <a:ext uri="{AF507438-7753-43E0-B8FC-AC1667EBCBE1}">
                                        <a14:hiddenEffects xmlns:a14="http://schemas.microsoft.com/office/drawing/2010/main">
                                          <a:effectLst>
                                            <a:outerShdw dist="35921" dir="2700000" algn="ctr" rotWithShape="0">
                                              <a:srgbClr val="808080"/>
                                            </a:outerShdw>
                                          </a:effectLst>
                                        </a14:hiddenEffects>
                                      </a:ext>
                                    </a:extLst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43" name="Object 53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3771" y="3815"/>
                      <a:ext cx="470" cy="235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name="Equation" r:id="rId27" imgW="457200" imgH="228600" progId="Equation.3">
                              <p:embed/>
                            </p:oleObj>
                          </mc:Choice>
                          <mc:Fallback>
                            <p:oleObj name="Equation" r:id="rId27" imgW="457200" imgH="228600" progId="Equation.3">
                              <p:embed/>
                              <p:pic>
                                <p:nvPicPr>
                                  <p:cNvPr id="43" name="Object 53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8">
                                    <a:extLst>
                                      <a:ext uri="{28A0092B-C50C-407E-A947-70E740481C1C}">
                                        <a14:useLocalDpi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3771" y="3815"/>
                                    <a:ext cx="470" cy="23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43" name="Object 53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3771" y="3815"/>
                      <a:ext cx="470" cy="235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spid="_x0000_s147705" name="Equation" r:id="rId28" imgW="457200" imgH="228600" progId="Equation.3">
                              <p:embed/>
                            </p:oleObj>
                          </mc:Choice>
                          <mc:Fallback>
                            <p:oleObj name="Equation" r:id="rId28" imgW="457200" imgH="228600" progId="Equation.3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8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3771" y="3815"/>
                                    <a:ext cx="470" cy="23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Fallback>
              </mc:AlternateContent>
              <p:sp>
                <p:nvSpPr>
                  <p:cNvPr id="44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3702"/>
                    <a:ext cx="91" cy="9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rgbClr val="FF0000"/>
                      </a:buClr>
                      <a:buFont typeface="Wingdings" pitchFamily="2" charset="2"/>
                      <a:buChar char="q"/>
                      <a:defRPr sz="2400">
                        <a:solidFill>
                          <a:srgbClr val="0000CC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o"/>
                      <a:defRPr sz="2000">
                        <a:solidFill>
                          <a:srgbClr val="0000CC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Wingdings" pitchFamily="2" charset="2"/>
                      <a:buChar char="ü"/>
                      <a:defRPr sz="2000">
                        <a:solidFill>
                          <a:srgbClr val="0000CC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Wingdings" pitchFamily="2" charset="2"/>
                      <a:buChar char="§"/>
                      <a:defRPr sz="2000">
                        <a:solidFill>
                          <a:srgbClr val="0000CC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Wingdings" pitchFamily="2" charset="2"/>
                      <a:buChar char="Ø"/>
                      <a:defRPr sz="2000">
                        <a:solidFill>
                          <a:srgbClr val="0000CC"/>
                        </a:solidFill>
                        <a:latin typeface="Courier New" pitchFamily="49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Ø"/>
                      <a:defRPr sz="2000">
                        <a:solidFill>
                          <a:srgbClr val="0000CC"/>
                        </a:solidFill>
                        <a:latin typeface="Courier New" pitchFamily="49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Ø"/>
                      <a:defRPr sz="2000">
                        <a:solidFill>
                          <a:srgbClr val="0000CC"/>
                        </a:solidFill>
                        <a:latin typeface="Courier New" pitchFamily="49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Ø"/>
                      <a:defRPr sz="2000">
                        <a:solidFill>
                          <a:srgbClr val="0000CC"/>
                        </a:solidFill>
                        <a:latin typeface="Courier New" pitchFamily="49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Wingdings" pitchFamily="2" charset="2"/>
                      <a:buChar char="Ø"/>
                      <a:defRPr sz="2000">
                        <a:solidFill>
                          <a:srgbClr val="0000CC"/>
                        </a:solidFill>
                        <a:latin typeface="Courier New" pitchFamily="49" charset="0"/>
                        <a:cs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1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59" y="3158"/>
                    <a:ext cx="273" cy="18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46" name="Object 56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4326" y="2982"/>
                      <a:ext cx="483" cy="222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name="Equation" r:id="rId29" imgW="469696" imgH="215806" progId="Equation.3">
                              <p:embed/>
                            </p:oleObj>
                          </mc:Choice>
                          <mc:Fallback>
                            <p:oleObj name="Equation" r:id="rId29" imgW="469696" imgH="215806" progId="Equation.3">
                              <p:embed/>
                              <p:pic>
                                <p:nvPicPr>
                                  <p:cNvPr id="46" name="Object 56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22">
                                    <a:extLst>
                                      <a:ext uri="{28A0092B-C50C-407E-A947-70E740481C1C}">
                                        <a14:useLocalDpi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4326" y="2982"/>
                                    <a:ext cx="483" cy="222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46" name="Object 56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4326" y="2982"/>
                      <a:ext cx="483" cy="222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spid="_x0000_s147706" name="Equation" r:id="rId30" imgW="469696" imgH="215806" progId="Equation.3">
                              <p:embed/>
                            </p:oleObj>
                          </mc:Choice>
                          <mc:Fallback>
                            <p:oleObj name="Equation" r:id="rId30" imgW="469696" imgH="215806" progId="Equation.3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22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4326" y="2982"/>
                                    <a:ext cx="483" cy="222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Fallback>
              </mc:AlternateContent>
            </p:grpSp>
            <p:sp>
              <p:nvSpPr>
                <p:cNvPr id="31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5687887" y="2305125"/>
                  <a:ext cx="2733676" cy="1033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58"/>
                <p:cNvSpPr>
                  <a:spLocks noChangeShapeType="1"/>
                </p:cNvSpPr>
                <p:nvPr/>
              </p:nvSpPr>
              <p:spPr bwMode="auto">
                <a:xfrm flipH="1" flipV="1">
                  <a:off x="5687887" y="196925"/>
                  <a:ext cx="0" cy="211853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Arc 59"/>
                <p:cNvSpPr>
                  <a:spLocks/>
                </p:cNvSpPr>
                <p:nvPr/>
              </p:nvSpPr>
              <p:spPr bwMode="auto">
                <a:xfrm rot="10267717">
                  <a:off x="6445126" y="708100"/>
                  <a:ext cx="1847850" cy="1452562"/>
                </a:xfrm>
                <a:custGeom>
                  <a:avLst/>
                  <a:gdLst>
                    <a:gd name="T0" fmla="*/ 0 w 21600"/>
                    <a:gd name="T1" fmla="*/ 0 h 23799"/>
                    <a:gd name="T2" fmla="*/ 0 w 21600"/>
                    <a:gd name="T3" fmla="*/ 0 h 23799"/>
                    <a:gd name="T4" fmla="*/ 0 w 21600"/>
                    <a:gd name="T5" fmla="*/ 0 h 2379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3799"/>
                    <a:gd name="T11" fmla="*/ 21600 w 21600"/>
                    <a:gd name="T12" fmla="*/ 23799 h 237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3799" fill="none" extrusionOk="0">
                      <a:moveTo>
                        <a:pt x="4061" y="0"/>
                      </a:moveTo>
                      <a:cubicBezTo>
                        <a:pt x="14240" y="1949"/>
                        <a:pt x="21600" y="10851"/>
                        <a:pt x="21600" y="21215"/>
                      </a:cubicBezTo>
                      <a:cubicBezTo>
                        <a:pt x="21600" y="22078"/>
                        <a:pt x="21548" y="22941"/>
                        <a:pt x="21444" y="23798"/>
                      </a:cubicBezTo>
                    </a:path>
                    <a:path w="21600" h="23799" stroke="0" extrusionOk="0">
                      <a:moveTo>
                        <a:pt x="4061" y="0"/>
                      </a:moveTo>
                      <a:cubicBezTo>
                        <a:pt x="14240" y="1949"/>
                        <a:pt x="21600" y="10851"/>
                        <a:pt x="21600" y="21215"/>
                      </a:cubicBezTo>
                      <a:cubicBezTo>
                        <a:pt x="21600" y="22078"/>
                        <a:pt x="21548" y="22941"/>
                        <a:pt x="21444" y="23798"/>
                      </a:cubicBezTo>
                      <a:lnTo>
                        <a:pt x="0" y="21215"/>
                      </a:lnTo>
                      <a:lnTo>
                        <a:pt x="4061" y="0"/>
                      </a:lnTo>
                      <a:close/>
                    </a:path>
                  </a:pathLst>
                </a:custGeom>
                <a:noFill/>
                <a:ln w="349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34" name="Object 60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5338638" y="204862"/>
                    <a:ext cx="314325" cy="252413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name="Equation" r:id="rId31" imgW="177569" imgH="215619" progId="Equation.3">
                            <p:embed/>
                          </p:oleObj>
                        </mc:Choice>
                        <mc:Fallback>
                          <p:oleObj name="Equation" r:id="rId31" imgW="177569" imgH="215619" progId="Equation.3">
                            <p:embed/>
                            <p:pic>
                              <p:nvPicPr>
                                <p:cNvPr id="34" name="Object 60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0">
                                  <a:extLst>
                                    <a:ext uri="{28A0092B-C50C-407E-A947-70E740481C1C}">
                                      <a14:useLocalDpi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5338638" y="204862"/>
                                  <a:ext cx="314325" cy="252413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34" name="Object 60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5338638" y="204862"/>
                    <a:ext cx="314325" cy="252413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47707" name="Equation" r:id="rId33" imgW="177569" imgH="215619" progId="Equation.3">
                            <p:embed/>
                          </p:oleObj>
                        </mc:Choice>
                        <mc:Fallback>
                          <p:oleObj name="Equation" r:id="rId33" imgW="177569" imgH="215619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34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5338638" y="204862"/>
                                  <a:ext cx="314325" cy="252413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35" name="Object 61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8245351" y="2327350"/>
                    <a:ext cx="292100" cy="2540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name="Equation" r:id="rId35" imgW="164885" imgH="215619" progId="Equation.3">
                            <p:embed/>
                          </p:oleObj>
                        </mc:Choice>
                        <mc:Fallback>
                          <p:oleObj name="Equation" r:id="rId35" imgW="164885" imgH="215619" progId="Equation.3">
                            <p:embed/>
                            <p:pic>
                              <p:nvPicPr>
                                <p:cNvPr id="35" name="Object 61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4">
                                  <a:extLst>
                                    <a:ext uri="{28A0092B-C50C-407E-A947-70E740481C1C}">
                                      <a14:useLocalDpi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8245351" y="2327350"/>
                                  <a:ext cx="292100" cy="254000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35" name="Object 61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8245351" y="2327350"/>
                    <a:ext cx="292100" cy="2540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47708" name="Equation" r:id="rId37" imgW="164885" imgH="215619" progId="Equation.3">
                            <p:embed/>
                          </p:oleObj>
                        </mc:Choice>
                        <mc:Fallback>
                          <p:oleObj name="Equation" r:id="rId37" imgW="164885" imgH="215619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38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8245351" y="2327350"/>
                                  <a:ext cx="292100" cy="254000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p:sp>
              <p:nvSpPr>
                <p:cNvPr id="36" name="Freeform 62"/>
                <p:cNvSpPr>
                  <a:spLocks/>
                </p:cNvSpPr>
                <p:nvPr/>
              </p:nvSpPr>
              <p:spPr bwMode="auto">
                <a:xfrm>
                  <a:off x="6372101" y="350912"/>
                  <a:ext cx="1728787" cy="1727200"/>
                </a:xfrm>
                <a:custGeom>
                  <a:avLst/>
                  <a:gdLst>
                    <a:gd name="T0" fmla="*/ 0 w 703"/>
                    <a:gd name="T1" fmla="*/ 2147483647 h 1020"/>
                    <a:gd name="T2" fmla="*/ 2147483647 w 703"/>
                    <a:gd name="T3" fmla="*/ 2147483647 h 1020"/>
                    <a:gd name="T4" fmla="*/ 2147483647 w 703"/>
                    <a:gd name="T5" fmla="*/ 2147483647 h 1020"/>
                    <a:gd name="T6" fmla="*/ 2147483647 w 703"/>
                    <a:gd name="T7" fmla="*/ 2147483647 h 102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03"/>
                    <a:gd name="T13" fmla="*/ 0 h 1020"/>
                    <a:gd name="T14" fmla="*/ 703 w 703"/>
                    <a:gd name="T15" fmla="*/ 1020 h 102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03" h="1020">
                      <a:moveTo>
                        <a:pt x="0" y="279"/>
                      </a:moveTo>
                      <a:cubicBezTo>
                        <a:pt x="238" y="139"/>
                        <a:pt x="477" y="0"/>
                        <a:pt x="590" y="98"/>
                      </a:cubicBezTo>
                      <a:cubicBezTo>
                        <a:pt x="703" y="196"/>
                        <a:pt x="665" y="718"/>
                        <a:pt x="680" y="869"/>
                      </a:cubicBezTo>
                      <a:cubicBezTo>
                        <a:pt x="695" y="1020"/>
                        <a:pt x="687" y="1012"/>
                        <a:pt x="680" y="1005"/>
                      </a:cubicBezTo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63"/>
                <p:cNvSpPr>
                  <a:spLocks noChangeShapeType="1"/>
                </p:cNvSpPr>
                <p:nvPr/>
              </p:nvSpPr>
              <p:spPr bwMode="auto">
                <a:xfrm>
                  <a:off x="5508501" y="493787"/>
                  <a:ext cx="0" cy="3603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7884988" y="2436887"/>
                  <a:ext cx="3587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40" name="Object 114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5893841" y="2016518"/>
                    <a:ext cx="165148" cy="254006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name="Equation" r:id="rId39" imgW="164880" imgH="253800" progId="Equation.3">
                            <p:embed/>
                          </p:oleObj>
                        </mc:Choice>
                        <mc:Fallback>
                          <p:oleObj name="Equation" r:id="rId39" imgW="164880" imgH="253800" progId="Equation.3">
                            <p:embed/>
                            <p:pic>
                              <p:nvPicPr>
                                <p:cNvPr id="40" name="Object 114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40">
                                  <a:extLst>
                                    <a:ext uri="{28A0092B-C50C-407E-A947-70E740481C1C}">
                                      <a14:useLocalDpi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5893841" y="2016518"/>
                                  <a:ext cx="165148" cy="254006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40" name="Object 114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5893841" y="2016518"/>
                    <a:ext cx="165148" cy="254006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147709" name="Equation" r:id="rId41" imgW="164880" imgH="253800" progId="Equation.3">
                            <p:embed/>
                          </p:oleObj>
                        </mc:Choice>
                        <mc:Fallback>
                          <p:oleObj name="Equation" r:id="rId41" imgW="164880" imgH="253800" progId="Equation.3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42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5893841" y="2016518"/>
                                  <a:ext cx="165148" cy="254006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  <a:effectLst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  <a:ext uri="{AF507438-7753-43E0-B8FC-AC1667EBCBE1}">
                                    <a14:hiddenEffects xmlns:a14="http://schemas.microsoft.com/office/drawing/2010/main">
                                      <a:effectLst>
                                        <a:outerShdw dist="35921" dir="2700000" algn="ctr" rotWithShape="0">
                                          <a:srgbClr val="808080"/>
                                        </a:outerShdw>
                                      </a:effectLst>
                                    </a14:hiddenEffects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p:sp>
              <p:nvSpPr>
                <p:cNvPr id="41" name="Oval 69"/>
                <p:cNvSpPr>
                  <a:spLocks noChangeArrowheads="1"/>
                </p:cNvSpPr>
                <p:nvPr/>
              </p:nvSpPr>
              <p:spPr bwMode="auto">
                <a:xfrm>
                  <a:off x="6156201" y="2005087"/>
                  <a:ext cx="144462" cy="1444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6" name="Straight Connector 4"/>
              <p:cNvCxnSpPr>
                <a:cxnSpLocks noChangeShapeType="1"/>
              </p:cNvCxnSpPr>
              <p:nvPr/>
            </p:nvCxnSpPr>
            <p:spPr bwMode="auto">
              <a:xfrm flipV="1">
                <a:off x="5898979" y="996541"/>
                <a:ext cx="2441865" cy="1568363"/>
              </a:xfrm>
              <a:prstGeom prst="line">
                <a:avLst/>
              </a:prstGeom>
              <a:noFill/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" name="Straight Connector 88"/>
            <p:cNvCxnSpPr>
              <a:cxnSpLocks noChangeShapeType="1"/>
            </p:cNvCxnSpPr>
            <p:nvPr/>
          </p:nvCxnSpPr>
          <p:spPr bwMode="auto">
            <a:xfrm>
              <a:off x="7586670" y="2252455"/>
              <a:ext cx="127932" cy="245442"/>
            </a:xfrm>
            <a:prstGeom prst="line">
              <a:avLst/>
            </a:prstGeom>
            <a:noFill/>
            <a:ln w="698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18" name="Straight Connector 13"/>
            <p:cNvCxnSpPr>
              <a:cxnSpLocks noChangeShapeType="1"/>
            </p:cNvCxnSpPr>
            <p:nvPr/>
          </p:nvCxnSpPr>
          <p:spPr bwMode="auto">
            <a:xfrm flipV="1">
              <a:off x="5949795" y="2252455"/>
              <a:ext cx="1632492" cy="1021863"/>
            </a:xfrm>
            <a:prstGeom prst="line">
              <a:avLst/>
            </a:prstGeom>
            <a:noFill/>
            <a:ln w="69850" algn="ctr">
              <a:solidFill>
                <a:srgbClr val="0000CC"/>
              </a:solidFill>
              <a:round/>
              <a:headEnd/>
              <a:tailEnd/>
            </a:ln>
          </p:spPr>
        </p:cxnSp>
        <p:sp>
          <p:nvSpPr>
            <p:cNvPr id="20" name="Oval 69"/>
            <p:cNvSpPr>
              <a:spLocks noChangeArrowheads="1"/>
            </p:cNvSpPr>
            <p:nvPr/>
          </p:nvSpPr>
          <p:spPr bwMode="auto">
            <a:xfrm>
              <a:off x="7633365" y="2408640"/>
              <a:ext cx="176747" cy="192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q"/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o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803409" y="2560098"/>
                  <a:ext cx="4838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3409" y="2560098"/>
                  <a:ext cx="483850" cy="369332"/>
                </a:xfrm>
                <a:prstGeom prst="rect">
                  <a:avLst/>
                </a:prstGeom>
                <a:blipFill rotWithShape="1"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Box 236"/>
                <p:cNvSpPr txBox="1"/>
                <p:nvPr/>
              </p:nvSpPr>
              <p:spPr>
                <a:xfrm>
                  <a:off x="7200961" y="1306241"/>
                  <a:ext cx="4891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237" name="TextBox 2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0961" y="1306241"/>
                  <a:ext cx="489173" cy="369332"/>
                </a:xfrm>
                <a:prstGeom prst="rect">
                  <a:avLst/>
                </a:prstGeom>
                <a:blipFill rotWithShape="1"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2" name="Straight Connector 4"/>
            <p:cNvCxnSpPr>
              <a:cxnSpLocks noChangeShapeType="1"/>
              <a:stCxn id="41" idx="0"/>
            </p:cNvCxnSpPr>
            <p:nvPr/>
          </p:nvCxnSpPr>
          <p:spPr bwMode="auto">
            <a:xfrm flipV="1">
              <a:off x="5972358" y="1124744"/>
              <a:ext cx="733308" cy="2042411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3" name="Straight Connector 4"/>
            <p:cNvCxnSpPr>
              <a:cxnSpLocks noChangeShapeType="1"/>
              <a:stCxn id="41" idx="1"/>
            </p:cNvCxnSpPr>
            <p:nvPr/>
          </p:nvCxnSpPr>
          <p:spPr bwMode="auto">
            <a:xfrm flipV="1">
              <a:off x="5909868" y="763960"/>
              <a:ext cx="271536" cy="2431313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4" name="Straight Connector 4"/>
            <p:cNvCxnSpPr>
              <a:cxnSpLocks noChangeShapeType="1"/>
            </p:cNvCxnSpPr>
            <p:nvPr/>
          </p:nvCxnSpPr>
          <p:spPr bwMode="auto">
            <a:xfrm flipV="1">
              <a:off x="5996215" y="1124744"/>
              <a:ext cx="2042514" cy="2139467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5" name="Straight Connector 4"/>
            <p:cNvCxnSpPr>
              <a:cxnSpLocks noChangeShapeType="1"/>
            </p:cNvCxnSpPr>
            <p:nvPr/>
          </p:nvCxnSpPr>
          <p:spPr bwMode="auto">
            <a:xfrm flipV="1">
              <a:off x="5996215" y="2996952"/>
              <a:ext cx="2536225" cy="292165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11" name="Oval 69"/>
            <p:cNvSpPr>
              <a:spLocks noChangeArrowheads="1"/>
            </p:cNvSpPr>
            <p:nvPr/>
          </p:nvSpPr>
          <p:spPr bwMode="auto">
            <a:xfrm>
              <a:off x="7117330" y="1500201"/>
              <a:ext cx="176747" cy="192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q"/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o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2" name="Oval 69"/>
            <p:cNvSpPr>
              <a:spLocks noChangeArrowheads="1"/>
            </p:cNvSpPr>
            <p:nvPr/>
          </p:nvSpPr>
          <p:spPr bwMode="auto">
            <a:xfrm>
              <a:off x="6629419" y="1853531"/>
              <a:ext cx="176747" cy="192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q"/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o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3" name="Oval 69"/>
            <p:cNvSpPr>
              <a:spLocks noChangeArrowheads="1"/>
            </p:cNvSpPr>
            <p:nvPr/>
          </p:nvSpPr>
          <p:spPr bwMode="auto">
            <a:xfrm>
              <a:off x="7287259" y="2661429"/>
              <a:ext cx="176747" cy="19200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q"/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o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317" name="Straight Connector 13"/>
            <p:cNvCxnSpPr>
              <a:cxnSpLocks noChangeShapeType="1"/>
              <a:stCxn id="41" idx="5"/>
            </p:cNvCxnSpPr>
            <p:nvPr/>
          </p:nvCxnSpPr>
          <p:spPr bwMode="auto">
            <a:xfrm flipV="1">
              <a:off x="6034847" y="3096410"/>
              <a:ext cx="1469598" cy="234630"/>
            </a:xfrm>
            <a:prstGeom prst="line">
              <a:avLst/>
            </a:prstGeom>
            <a:noFill/>
            <a:ln w="698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318" name="Straight Connector 13"/>
            <p:cNvCxnSpPr>
              <a:cxnSpLocks noChangeShapeType="1"/>
            </p:cNvCxnSpPr>
            <p:nvPr/>
          </p:nvCxnSpPr>
          <p:spPr bwMode="auto">
            <a:xfrm flipV="1">
              <a:off x="6001146" y="1741467"/>
              <a:ext cx="1466061" cy="1512860"/>
            </a:xfrm>
            <a:prstGeom prst="line">
              <a:avLst/>
            </a:prstGeom>
            <a:noFill/>
            <a:ln w="698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319" name="Straight Connector 13"/>
            <p:cNvCxnSpPr>
              <a:cxnSpLocks noChangeShapeType="1"/>
              <a:stCxn id="41" idx="0"/>
            </p:cNvCxnSpPr>
            <p:nvPr/>
          </p:nvCxnSpPr>
          <p:spPr bwMode="auto">
            <a:xfrm flipV="1">
              <a:off x="5972358" y="1839857"/>
              <a:ext cx="426859" cy="1327298"/>
            </a:xfrm>
            <a:prstGeom prst="line">
              <a:avLst/>
            </a:prstGeom>
            <a:noFill/>
            <a:ln w="698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323" name="Straight Connector 88"/>
            <p:cNvCxnSpPr>
              <a:cxnSpLocks noChangeShapeType="1"/>
            </p:cNvCxnSpPr>
            <p:nvPr/>
          </p:nvCxnSpPr>
          <p:spPr bwMode="auto">
            <a:xfrm>
              <a:off x="7405540" y="2769342"/>
              <a:ext cx="56019" cy="332748"/>
            </a:xfrm>
            <a:prstGeom prst="line">
              <a:avLst/>
            </a:prstGeom>
            <a:noFill/>
            <a:ln w="698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326" name="Straight Connector 88"/>
            <p:cNvCxnSpPr>
              <a:cxnSpLocks noChangeShapeType="1"/>
            </p:cNvCxnSpPr>
            <p:nvPr/>
          </p:nvCxnSpPr>
          <p:spPr bwMode="auto">
            <a:xfrm>
              <a:off x="7279579" y="1630844"/>
              <a:ext cx="181980" cy="122721"/>
            </a:xfrm>
            <a:prstGeom prst="line">
              <a:avLst/>
            </a:prstGeom>
            <a:noFill/>
            <a:ln w="698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328" name="Straight Connector 88"/>
            <p:cNvCxnSpPr>
              <a:cxnSpLocks noChangeShapeType="1"/>
            </p:cNvCxnSpPr>
            <p:nvPr/>
          </p:nvCxnSpPr>
          <p:spPr bwMode="auto">
            <a:xfrm>
              <a:off x="6399217" y="1839856"/>
              <a:ext cx="267501" cy="59240"/>
            </a:xfrm>
            <a:prstGeom prst="line">
              <a:avLst/>
            </a:prstGeom>
            <a:noFill/>
            <a:ln w="69850" algn="ctr">
              <a:solidFill>
                <a:srgbClr val="0000CC"/>
              </a:solidFill>
              <a:round/>
              <a:headEnd/>
              <a:tailEnd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4" name="TextBox 343"/>
                <p:cNvSpPr txBox="1"/>
                <p:nvPr/>
              </p:nvSpPr>
              <p:spPr>
                <a:xfrm>
                  <a:off x="7420423" y="2747219"/>
                  <a:ext cx="4891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44" name="TextBox 3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0423" y="2747219"/>
                  <a:ext cx="489173" cy="369332"/>
                </a:xfrm>
                <a:prstGeom prst="rect">
                  <a:avLst/>
                </a:prstGeom>
                <a:blipFill rotWithShape="1">
                  <a:blip r:embed="rId4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5" name="TextBox 344"/>
                <p:cNvSpPr txBox="1"/>
                <p:nvPr/>
              </p:nvSpPr>
              <p:spPr>
                <a:xfrm>
                  <a:off x="7549556" y="2099147"/>
                  <a:ext cx="4891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45" name="TextBox 3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9556" y="2099147"/>
                  <a:ext cx="489173" cy="369332"/>
                </a:xfrm>
                <a:prstGeom prst="rect">
                  <a:avLst/>
                </a:prstGeom>
                <a:blipFill rotWithShape="1"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6" name="TextBox 345"/>
                <p:cNvSpPr txBox="1"/>
                <p:nvPr/>
              </p:nvSpPr>
              <p:spPr>
                <a:xfrm>
                  <a:off x="6397428" y="1460367"/>
                  <a:ext cx="4891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46" name="TextBox 3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428" y="1460367"/>
                  <a:ext cx="489173" cy="369332"/>
                </a:xfrm>
                <a:prstGeom prst="rect">
                  <a:avLst/>
                </a:prstGeom>
                <a:blipFill rotWithShape="1">
                  <a:blip r:embed="rId47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7" name="TextBox 346"/>
                <p:cNvSpPr txBox="1"/>
                <p:nvPr/>
              </p:nvSpPr>
              <p:spPr>
                <a:xfrm>
                  <a:off x="6705666" y="3179267"/>
                  <a:ext cx="4838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47" name="TextBox 3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5666" y="3179267"/>
                  <a:ext cx="483850" cy="369332"/>
                </a:xfrm>
                <a:prstGeom prst="rect">
                  <a:avLst/>
                </a:prstGeom>
                <a:blipFill rotWithShape="1">
                  <a:blip r:embed="rId48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Box 348"/>
                <p:cNvSpPr txBox="1"/>
                <p:nvPr/>
              </p:nvSpPr>
              <p:spPr>
                <a:xfrm>
                  <a:off x="6875405" y="2108929"/>
                  <a:ext cx="4838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349" name="TextBox 3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5405" y="2108929"/>
                  <a:ext cx="483850" cy="369332"/>
                </a:xfrm>
                <a:prstGeom prst="rect">
                  <a:avLst/>
                </a:prstGeom>
                <a:blipFill rotWithShape="1"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7" name="Picture 12" descr="u17832182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7785" y="836712"/>
              <a:ext cx="156463" cy="251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12" descr="u17832182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2001" y="2852936"/>
              <a:ext cx="156463" cy="251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12" descr="u17832182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7945" y="836712"/>
              <a:ext cx="156463" cy="251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12" descr="u17832182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1521043"/>
              <a:ext cx="156463" cy="251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080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340768"/>
                <a:ext cx="8640960" cy="5112568"/>
              </a:xfrm>
            </p:spPr>
            <p:txBody>
              <a:bodyPr/>
              <a:lstStyle/>
              <a:p>
                <a:r>
                  <a:rPr lang="en-US" sz="2000" dirty="0"/>
                  <a:t>Other Variants </a:t>
                </a:r>
                <a:endParaRPr lang="en-US" sz="1600" dirty="0"/>
              </a:p>
              <a:p>
                <a:pPr marL="457200" lvl="1" indent="0">
                  <a:buNone/>
                </a:pPr>
                <a:endParaRPr lang="en-US" sz="1600" dirty="0"/>
              </a:p>
              <a:p>
                <a:pPr marL="457200" lvl="1" indent="0">
                  <a:buNone/>
                </a:pPr>
                <a:endParaRPr lang="en-US" sz="1800" i="1" dirty="0">
                  <a:latin typeface="Cambria Math"/>
                </a:endParaRPr>
              </a:p>
              <a:p>
                <a:pPr marL="457200" lvl="1" indent="0">
                  <a:buNone/>
                </a:pPr>
                <a:endParaRPr lang="en-US" sz="1800" i="1" dirty="0">
                  <a:latin typeface="+mj-lt"/>
                </a:endParaRPr>
              </a:p>
              <a:p>
                <a:pPr lvl="1"/>
                <a:endParaRPr lang="en-US" sz="1400" dirty="0">
                  <a:latin typeface="+mj-lt"/>
                </a:endParaRPr>
              </a:p>
              <a:p>
                <a:pPr lvl="1"/>
                <a:endParaRPr lang="en-US" sz="1400" dirty="0">
                  <a:latin typeface="+mj-lt"/>
                </a:endParaRPr>
              </a:p>
              <a:p>
                <a:pPr marL="457200" lvl="1" indent="0">
                  <a:buNone/>
                </a:pPr>
                <a:endParaRPr lang="en-US" sz="1400" dirty="0">
                  <a:latin typeface="+mj-lt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+mj-lt"/>
                  </a:rPr>
                  <a:t> can be replaced by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1800" dirty="0">
                    <a:latin typeface="+mj-lt"/>
                  </a:rPr>
                  <a:t>  (Chen et al, 2016)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sz="1800" dirty="0">
                    <a:latin typeface="+mj-lt"/>
                  </a:rPr>
                  <a:t>  can be replaced by other functions (Ishibuchi et al, 2016, Chen et al 2016)  </a:t>
                </a:r>
              </a:p>
              <a:p>
                <a:pPr lvl="1"/>
                <a:r>
                  <a:rPr lang="en-US" sz="1800" dirty="0">
                    <a:latin typeface="+mj-lt"/>
                  </a:rPr>
                  <a:t>NSGA III: Pareto dominance (for convergence)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+mj-lt"/>
                  </a:rPr>
                  <a:t> for diversity   (Deb et al, 2013). </a:t>
                </a:r>
              </a:p>
              <a:p>
                <a:pPr marL="457200" lvl="1" indent="0">
                  <a:buNone/>
                </a:pPr>
                <a:endParaRPr lang="en-US" sz="18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1800" dirty="0">
                  <a:latin typeface="+mj-lt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ea typeface="Cambria Math"/>
                  </a:rPr>
                  <a:t>  </a:t>
                </a:r>
                <a:endParaRPr lang="en-US" sz="2000" b="0" dirty="0">
                  <a:ea typeface="Cambria Math"/>
                </a:endParaRP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340768"/>
                <a:ext cx="8640960" cy="5112568"/>
              </a:xfrm>
              <a:blipFill>
                <a:blip r:embed="rId3"/>
                <a:stretch>
                  <a:fillRect l="-635" t="-596" r="-1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EDDC7-1821-409A-B657-D68E1847FA43}" type="slidenum">
              <a:rPr lang="en-GB" smtClean="0"/>
              <a:pPr>
                <a:defRPr/>
              </a:pPr>
              <a:t>19</a:t>
            </a:fld>
            <a:r>
              <a:rPr lang="en-GB" dirty="0"/>
              <a:t>	</a:t>
            </a:r>
          </a:p>
        </p:txBody>
      </p:sp>
      <p:graphicFrame>
        <p:nvGraphicFramePr>
          <p:cNvPr id="5" name="Object 30"/>
          <p:cNvGraphicFramePr>
            <a:graphicFrameLocks noChangeAspect="1"/>
          </p:cNvGraphicFramePr>
          <p:nvPr/>
        </p:nvGraphicFramePr>
        <p:xfrm>
          <a:off x="1691680" y="2195624"/>
          <a:ext cx="32242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920" imgH="457200" progId="Equation.3">
                  <p:embed/>
                </p:oleObj>
              </mc:Choice>
              <mc:Fallback>
                <p:oleObj name="Equation" r:id="rId4" imgW="1726920" imgH="457200" progId="Equation.3">
                  <p:embed/>
                  <p:pic>
                    <p:nvPicPr>
                      <p:cNvPr id="5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195624"/>
                        <a:ext cx="322421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5" name="Group 6"/>
          <p:cNvGrpSpPr>
            <a:grpSpLocks/>
          </p:cNvGrpSpPr>
          <p:nvPr/>
        </p:nvGrpSpPr>
        <p:grpSpPr bwMode="auto">
          <a:xfrm>
            <a:off x="5580112" y="548680"/>
            <a:ext cx="3068591" cy="2384425"/>
            <a:chOff x="5338638" y="196925"/>
            <a:chExt cx="3198813" cy="2384425"/>
          </a:xfrm>
        </p:grpSpPr>
        <p:grpSp>
          <p:nvGrpSpPr>
            <p:cNvPr id="109" name="Group 4"/>
            <p:cNvGrpSpPr>
              <a:grpSpLocks/>
            </p:cNvGrpSpPr>
            <p:nvPr/>
          </p:nvGrpSpPr>
          <p:grpSpPr bwMode="auto">
            <a:xfrm>
              <a:off x="7013451" y="2490862"/>
              <a:ext cx="0" cy="0"/>
              <a:chOff x="3651" y="2432"/>
              <a:chExt cx="1950" cy="1633"/>
            </a:xfrm>
          </p:grpSpPr>
          <p:grpSp>
            <p:nvGrpSpPr>
              <p:cNvPr id="145" name="Group 5"/>
              <p:cNvGrpSpPr>
                <a:grpSpLocks/>
              </p:cNvGrpSpPr>
              <p:nvPr/>
            </p:nvGrpSpPr>
            <p:grpSpPr bwMode="auto">
              <a:xfrm>
                <a:off x="3651" y="2432"/>
                <a:ext cx="1950" cy="1633"/>
                <a:chOff x="3334" y="1298"/>
                <a:chExt cx="1950" cy="1633"/>
              </a:xfrm>
            </p:grpSpPr>
            <p:graphicFrame>
              <p:nvGraphicFramePr>
                <p:cNvPr id="150" name="Object 6"/>
                <p:cNvGraphicFramePr>
                  <a:graphicFrameLocks noChangeAspect="1"/>
                </p:cNvGraphicFramePr>
                <p:nvPr/>
              </p:nvGraphicFramePr>
              <p:xfrm>
                <a:off x="5110" y="2704"/>
                <a:ext cx="174" cy="2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6" imgW="164885" imgH="215619" progId="Equation.3">
                        <p:embed/>
                      </p:oleObj>
                    </mc:Choice>
                    <mc:Fallback>
                      <p:oleObj name="Equation" r:id="rId6" imgW="164885" imgH="215619" progId="Equation.3">
                        <p:embed/>
                        <p:pic>
                          <p:nvPicPr>
                            <p:cNvPr id="15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10" y="2704"/>
                              <a:ext cx="174" cy="22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51" name="Group 7"/>
                <p:cNvGrpSpPr>
                  <a:grpSpLocks/>
                </p:cNvGrpSpPr>
                <p:nvPr/>
              </p:nvGrpSpPr>
              <p:grpSpPr bwMode="auto">
                <a:xfrm>
                  <a:off x="3561" y="1434"/>
                  <a:ext cx="1714" cy="1270"/>
                  <a:chOff x="3902" y="1389"/>
                  <a:chExt cx="1714" cy="1270"/>
                </a:xfrm>
              </p:grpSpPr>
              <p:sp>
                <p:nvSpPr>
                  <p:cNvPr id="166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902" y="2577"/>
                    <a:ext cx="1714" cy="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23" y="1389"/>
                    <a:ext cx="37" cy="12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Arc 10"/>
                  <p:cNvSpPr>
                    <a:spLocks/>
                  </p:cNvSpPr>
                  <p:nvPr/>
                </p:nvSpPr>
                <p:spPr bwMode="auto">
                  <a:xfrm rot="10267717">
                    <a:off x="4014" y="1580"/>
                    <a:ext cx="1156" cy="1079"/>
                  </a:xfrm>
                  <a:custGeom>
                    <a:avLst/>
                    <a:gdLst>
                      <a:gd name="T0" fmla="*/ 0 w 21600"/>
                      <a:gd name="T1" fmla="*/ 0 h 25576"/>
                      <a:gd name="T2" fmla="*/ 0 w 21600"/>
                      <a:gd name="T3" fmla="*/ 0 h 25576"/>
                      <a:gd name="T4" fmla="*/ 0 w 21600"/>
                      <a:gd name="T5" fmla="*/ 0 h 25576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5576"/>
                      <a:gd name="T11" fmla="*/ 21600 w 21600"/>
                      <a:gd name="T12" fmla="*/ 25576 h 2557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5576" fill="none" extrusionOk="0">
                        <a:moveTo>
                          <a:pt x="2366" y="-1"/>
                        </a:moveTo>
                        <a:cubicBezTo>
                          <a:pt x="13313" y="1206"/>
                          <a:pt x="21600" y="10456"/>
                          <a:pt x="21600" y="21470"/>
                        </a:cubicBezTo>
                        <a:cubicBezTo>
                          <a:pt x="21600" y="22848"/>
                          <a:pt x="21468" y="24223"/>
                          <a:pt x="21206" y="25576"/>
                        </a:cubicBezTo>
                      </a:path>
                      <a:path w="21600" h="25576" stroke="0" extrusionOk="0">
                        <a:moveTo>
                          <a:pt x="2366" y="-1"/>
                        </a:moveTo>
                        <a:cubicBezTo>
                          <a:pt x="13313" y="1206"/>
                          <a:pt x="21600" y="10456"/>
                          <a:pt x="21600" y="21470"/>
                        </a:cubicBezTo>
                        <a:cubicBezTo>
                          <a:pt x="21600" y="22848"/>
                          <a:pt x="21468" y="24223"/>
                          <a:pt x="21206" y="25576"/>
                        </a:cubicBezTo>
                        <a:lnTo>
                          <a:pt x="0" y="21470"/>
                        </a:lnTo>
                        <a:lnTo>
                          <a:pt x="2366" y="-1"/>
                        </a:lnTo>
                        <a:close/>
                      </a:path>
                    </a:pathLst>
                  </a:custGeom>
                  <a:noFill/>
                  <a:ln w="349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2" name="Oval 11"/>
                <p:cNvSpPr>
                  <a:spLocks noChangeArrowheads="1"/>
                </p:cNvSpPr>
                <p:nvPr/>
              </p:nvSpPr>
              <p:spPr bwMode="auto">
                <a:xfrm>
                  <a:off x="3606" y="175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Oval 12"/>
                <p:cNvSpPr>
                  <a:spLocks noChangeArrowheads="1"/>
                </p:cNvSpPr>
                <p:nvPr/>
              </p:nvSpPr>
              <p:spPr bwMode="auto">
                <a:xfrm>
                  <a:off x="3606" y="188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Oval 13"/>
                <p:cNvSpPr>
                  <a:spLocks noChangeArrowheads="1"/>
                </p:cNvSpPr>
                <p:nvPr/>
              </p:nvSpPr>
              <p:spPr bwMode="auto">
                <a:xfrm>
                  <a:off x="3651" y="202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Oval 14"/>
                <p:cNvSpPr>
                  <a:spLocks noChangeArrowheads="1"/>
                </p:cNvSpPr>
                <p:nvPr/>
              </p:nvSpPr>
              <p:spPr bwMode="auto">
                <a:xfrm>
                  <a:off x="3697" y="216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Oval 15"/>
                <p:cNvSpPr>
                  <a:spLocks noChangeArrowheads="1"/>
                </p:cNvSpPr>
                <p:nvPr/>
              </p:nvSpPr>
              <p:spPr bwMode="auto">
                <a:xfrm>
                  <a:off x="3788" y="225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Oval 16"/>
                <p:cNvSpPr>
                  <a:spLocks noChangeArrowheads="1"/>
                </p:cNvSpPr>
                <p:nvPr/>
              </p:nvSpPr>
              <p:spPr bwMode="auto">
                <a:xfrm>
                  <a:off x="3878" y="234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Oval 17"/>
                <p:cNvSpPr>
                  <a:spLocks noChangeArrowheads="1"/>
                </p:cNvSpPr>
                <p:nvPr/>
              </p:nvSpPr>
              <p:spPr bwMode="auto">
                <a:xfrm>
                  <a:off x="4014" y="243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Oval 18"/>
                <p:cNvSpPr>
                  <a:spLocks noChangeArrowheads="1"/>
                </p:cNvSpPr>
                <p:nvPr/>
              </p:nvSpPr>
              <p:spPr bwMode="auto">
                <a:xfrm>
                  <a:off x="4150" y="247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Oval 19"/>
                <p:cNvSpPr>
                  <a:spLocks noChangeArrowheads="1"/>
                </p:cNvSpPr>
                <p:nvPr/>
              </p:nvSpPr>
              <p:spPr bwMode="auto">
                <a:xfrm>
                  <a:off x="4286" y="252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1" name="Oval 20"/>
                <p:cNvSpPr>
                  <a:spLocks noChangeArrowheads="1"/>
                </p:cNvSpPr>
                <p:nvPr/>
              </p:nvSpPr>
              <p:spPr bwMode="auto">
                <a:xfrm>
                  <a:off x="4422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Oval 21"/>
                <p:cNvSpPr>
                  <a:spLocks noChangeArrowheads="1"/>
                </p:cNvSpPr>
                <p:nvPr/>
              </p:nvSpPr>
              <p:spPr bwMode="auto">
                <a:xfrm>
                  <a:off x="4558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Oval 22"/>
                <p:cNvSpPr>
                  <a:spLocks noChangeArrowheads="1"/>
                </p:cNvSpPr>
                <p:nvPr/>
              </p:nvSpPr>
              <p:spPr bwMode="auto">
                <a:xfrm>
                  <a:off x="4695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graphicFrame>
              <p:nvGraphicFramePr>
                <p:cNvPr id="165" name="Object 23"/>
                <p:cNvGraphicFramePr>
                  <a:graphicFrameLocks noChangeAspect="1"/>
                </p:cNvGraphicFramePr>
                <p:nvPr/>
              </p:nvGraphicFramePr>
              <p:xfrm>
                <a:off x="3334" y="1298"/>
                <a:ext cx="194" cy="23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8" imgW="177569" imgH="215619" progId="Equation.3">
                        <p:embed/>
                      </p:oleObj>
                    </mc:Choice>
                    <mc:Fallback>
                      <p:oleObj name="Equation" r:id="rId8" imgW="177569" imgH="215619" progId="Equation.3">
                        <p:embed/>
                        <p:pic>
                          <p:nvPicPr>
                            <p:cNvPr id="165" name="Object 2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34" y="1298"/>
                              <a:ext cx="194" cy="23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46" name="Object 24"/>
              <p:cNvGraphicFramePr>
                <a:graphicFrameLocks noChangeAspect="1"/>
              </p:cNvGraphicFramePr>
              <p:nvPr/>
            </p:nvGraphicFramePr>
            <p:xfrm>
              <a:off x="3771" y="3815"/>
              <a:ext cx="470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457200" imgH="228600" progId="Equation.3">
                      <p:embed/>
                    </p:oleObj>
                  </mc:Choice>
                  <mc:Fallback>
                    <p:oleObj name="Equation" r:id="rId10" imgW="457200" imgH="228600" progId="Equation.3">
                      <p:embed/>
                      <p:pic>
                        <p:nvPicPr>
                          <p:cNvPr id="146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1" y="3815"/>
                            <a:ext cx="470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7" name="Oval 25"/>
              <p:cNvSpPr>
                <a:spLocks noChangeArrowheads="1"/>
              </p:cNvSpPr>
              <p:nvPr/>
            </p:nvSpPr>
            <p:spPr bwMode="auto">
              <a:xfrm>
                <a:off x="3878" y="3702"/>
                <a:ext cx="91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q"/>
                  <a:defRPr sz="24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o"/>
                  <a:defRPr sz="20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ü"/>
                  <a:defRPr sz="20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Line 26"/>
              <p:cNvSpPr>
                <a:spLocks noChangeShapeType="1"/>
              </p:cNvSpPr>
              <p:nvPr/>
            </p:nvSpPr>
            <p:spPr bwMode="auto">
              <a:xfrm flipV="1">
                <a:off x="4059" y="3158"/>
                <a:ext cx="273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49" name="Object 27"/>
              <p:cNvGraphicFramePr>
                <a:graphicFrameLocks noChangeAspect="1"/>
              </p:cNvGraphicFramePr>
              <p:nvPr/>
            </p:nvGraphicFramePr>
            <p:xfrm>
              <a:off x="4326" y="2982"/>
              <a:ext cx="483" cy="2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469696" imgH="215806" progId="Equation.3">
                      <p:embed/>
                    </p:oleObj>
                  </mc:Choice>
                  <mc:Fallback>
                    <p:oleObj name="Equation" r:id="rId12" imgW="469696" imgH="215806" progId="Equation.3">
                      <p:embed/>
                      <p:pic>
                        <p:nvPicPr>
                          <p:cNvPr id="149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6" y="2982"/>
                            <a:ext cx="483" cy="2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0" name="Group 33"/>
            <p:cNvGrpSpPr>
              <a:grpSpLocks/>
            </p:cNvGrpSpPr>
            <p:nvPr/>
          </p:nvGrpSpPr>
          <p:grpSpPr bwMode="auto">
            <a:xfrm>
              <a:off x="7013451" y="1051000"/>
              <a:ext cx="0" cy="0"/>
              <a:chOff x="3651" y="2432"/>
              <a:chExt cx="1950" cy="1633"/>
            </a:xfrm>
          </p:grpSpPr>
          <p:grpSp>
            <p:nvGrpSpPr>
              <p:cNvPr id="122" name="Group 34"/>
              <p:cNvGrpSpPr>
                <a:grpSpLocks/>
              </p:cNvGrpSpPr>
              <p:nvPr/>
            </p:nvGrpSpPr>
            <p:grpSpPr bwMode="auto">
              <a:xfrm>
                <a:off x="3651" y="2432"/>
                <a:ext cx="1950" cy="1633"/>
                <a:chOff x="3334" y="1298"/>
                <a:chExt cx="1950" cy="1633"/>
              </a:xfrm>
            </p:grpSpPr>
            <p:graphicFrame>
              <p:nvGraphicFramePr>
                <p:cNvPr id="127" name="Object 35"/>
                <p:cNvGraphicFramePr>
                  <a:graphicFrameLocks noChangeAspect="1"/>
                </p:cNvGraphicFramePr>
                <p:nvPr/>
              </p:nvGraphicFramePr>
              <p:xfrm>
                <a:off x="5110" y="2704"/>
                <a:ext cx="174" cy="2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4" imgW="164885" imgH="215619" progId="Equation.3">
                        <p:embed/>
                      </p:oleObj>
                    </mc:Choice>
                    <mc:Fallback>
                      <p:oleObj name="Equation" r:id="rId14" imgW="164885" imgH="215619" progId="Equation.3">
                        <p:embed/>
                        <p:pic>
                          <p:nvPicPr>
                            <p:cNvPr id="127" name="Object 3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10" y="2704"/>
                              <a:ext cx="174" cy="22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28" name="Group 36"/>
                <p:cNvGrpSpPr>
                  <a:grpSpLocks/>
                </p:cNvGrpSpPr>
                <p:nvPr/>
              </p:nvGrpSpPr>
              <p:grpSpPr bwMode="auto">
                <a:xfrm>
                  <a:off x="3561" y="1434"/>
                  <a:ext cx="1714" cy="1270"/>
                  <a:chOff x="3902" y="1389"/>
                  <a:chExt cx="1714" cy="1270"/>
                </a:xfrm>
              </p:grpSpPr>
              <p:sp>
                <p:nvSpPr>
                  <p:cNvPr id="14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902" y="2577"/>
                    <a:ext cx="1714" cy="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23" y="1389"/>
                    <a:ext cx="37" cy="12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Arc 39"/>
                  <p:cNvSpPr>
                    <a:spLocks/>
                  </p:cNvSpPr>
                  <p:nvPr/>
                </p:nvSpPr>
                <p:spPr bwMode="auto">
                  <a:xfrm rot="10267717">
                    <a:off x="4014" y="1580"/>
                    <a:ext cx="1156" cy="1079"/>
                  </a:xfrm>
                  <a:custGeom>
                    <a:avLst/>
                    <a:gdLst>
                      <a:gd name="T0" fmla="*/ 0 w 21600"/>
                      <a:gd name="T1" fmla="*/ 0 h 25576"/>
                      <a:gd name="T2" fmla="*/ 0 w 21600"/>
                      <a:gd name="T3" fmla="*/ 0 h 25576"/>
                      <a:gd name="T4" fmla="*/ 0 w 21600"/>
                      <a:gd name="T5" fmla="*/ 0 h 25576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5576"/>
                      <a:gd name="T11" fmla="*/ 21600 w 21600"/>
                      <a:gd name="T12" fmla="*/ 25576 h 2557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5576" fill="none" extrusionOk="0">
                        <a:moveTo>
                          <a:pt x="2366" y="-1"/>
                        </a:moveTo>
                        <a:cubicBezTo>
                          <a:pt x="13313" y="1206"/>
                          <a:pt x="21600" y="10456"/>
                          <a:pt x="21600" y="21470"/>
                        </a:cubicBezTo>
                        <a:cubicBezTo>
                          <a:pt x="21600" y="22848"/>
                          <a:pt x="21468" y="24223"/>
                          <a:pt x="21206" y="25576"/>
                        </a:cubicBezTo>
                      </a:path>
                      <a:path w="21600" h="25576" stroke="0" extrusionOk="0">
                        <a:moveTo>
                          <a:pt x="2366" y="-1"/>
                        </a:moveTo>
                        <a:cubicBezTo>
                          <a:pt x="13313" y="1206"/>
                          <a:pt x="21600" y="10456"/>
                          <a:pt x="21600" y="21470"/>
                        </a:cubicBezTo>
                        <a:cubicBezTo>
                          <a:pt x="21600" y="22848"/>
                          <a:pt x="21468" y="24223"/>
                          <a:pt x="21206" y="25576"/>
                        </a:cubicBezTo>
                        <a:lnTo>
                          <a:pt x="0" y="21470"/>
                        </a:lnTo>
                        <a:lnTo>
                          <a:pt x="2366" y="-1"/>
                        </a:lnTo>
                        <a:close/>
                      </a:path>
                    </a:pathLst>
                  </a:custGeom>
                  <a:noFill/>
                  <a:ln w="349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9" name="Oval 40"/>
                <p:cNvSpPr>
                  <a:spLocks noChangeArrowheads="1"/>
                </p:cNvSpPr>
                <p:nvPr/>
              </p:nvSpPr>
              <p:spPr bwMode="auto">
                <a:xfrm>
                  <a:off x="3606" y="175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Oval 41"/>
                <p:cNvSpPr>
                  <a:spLocks noChangeArrowheads="1"/>
                </p:cNvSpPr>
                <p:nvPr/>
              </p:nvSpPr>
              <p:spPr bwMode="auto">
                <a:xfrm>
                  <a:off x="3606" y="188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Oval 42"/>
                <p:cNvSpPr>
                  <a:spLocks noChangeArrowheads="1"/>
                </p:cNvSpPr>
                <p:nvPr/>
              </p:nvSpPr>
              <p:spPr bwMode="auto">
                <a:xfrm>
                  <a:off x="3651" y="202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Oval 43"/>
                <p:cNvSpPr>
                  <a:spLocks noChangeArrowheads="1"/>
                </p:cNvSpPr>
                <p:nvPr/>
              </p:nvSpPr>
              <p:spPr bwMode="auto">
                <a:xfrm>
                  <a:off x="3697" y="216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Oval 44"/>
                <p:cNvSpPr>
                  <a:spLocks noChangeArrowheads="1"/>
                </p:cNvSpPr>
                <p:nvPr/>
              </p:nvSpPr>
              <p:spPr bwMode="auto">
                <a:xfrm>
                  <a:off x="3788" y="225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Oval 45"/>
                <p:cNvSpPr>
                  <a:spLocks noChangeArrowheads="1"/>
                </p:cNvSpPr>
                <p:nvPr/>
              </p:nvSpPr>
              <p:spPr bwMode="auto">
                <a:xfrm>
                  <a:off x="3878" y="234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5" name="Oval 46"/>
                <p:cNvSpPr>
                  <a:spLocks noChangeArrowheads="1"/>
                </p:cNvSpPr>
                <p:nvPr/>
              </p:nvSpPr>
              <p:spPr bwMode="auto">
                <a:xfrm>
                  <a:off x="4014" y="243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" name="Oval 47"/>
                <p:cNvSpPr>
                  <a:spLocks noChangeArrowheads="1"/>
                </p:cNvSpPr>
                <p:nvPr/>
              </p:nvSpPr>
              <p:spPr bwMode="auto">
                <a:xfrm>
                  <a:off x="4150" y="247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Oval 48"/>
                <p:cNvSpPr>
                  <a:spLocks noChangeArrowheads="1"/>
                </p:cNvSpPr>
                <p:nvPr/>
              </p:nvSpPr>
              <p:spPr bwMode="auto">
                <a:xfrm>
                  <a:off x="4286" y="252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Oval 49"/>
                <p:cNvSpPr>
                  <a:spLocks noChangeArrowheads="1"/>
                </p:cNvSpPr>
                <p:nvPr/>
              </p:nvSpPr>
              <p:spPr bwMode="auto">
                <a:xfrm>
                  <a:off x="4422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" name="Oval 50"/>
                <p:cNvSpPr>
                  <a:spLocks noChangeArrowheads="1"/>
                </p:cNvSpPr>
                <p:nvPr/>
              </p:nvSpPr>
              <p:spPr bwMode="auto">
                <a:xfrm>
                  <a:off x="4558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0" name="Oval 51"/>
                <p:cNvSpPr>
                  <a:spLocks noChangeArrowheads="1"/>
                </p:cNvSpPr>
                <p:nvPr/>
              </p:nvSpPr>
              <p:spPr bwMode="auto">
                <a:xfrm>
                  <a:off x="4695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graphicFrame>
              <p:nvGraphicFramePr>
                <p:cNvPr id="141" name="Object 52"/>
                <p:cNvGraphicFramePr>
                  <a:graphicFrameLocks noChangeAspect="1"/>
                </p:cNvGraphicFramePr>
                <p:nvPr/>
              </p:nvGraphicFramePr>
              <p:xfrm>
                <a:off x="3334" y="1298"/>
                <a:ext cx="194" cy="23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5" imgW="177569" imgH="215619" progId="Equation.3">
                        <p:embed/>
                      </p:oleObj>
                    </mc:Choice>
                    <mc:Fallback>
                      <p:oleObj name="Equation" r:id="rId15" imgW="177569" imgH="215619" progId="Equation.3">
                        <p:embed/>
                        <p:pic>
                          <p:nvPicPr>
                            <p:cNvPr id="141" name="Object 5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34" y="1298"/>
                              <a:ext cx="194" cy="23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23" name="Object 53"/>
              <p:cNvGraphicFramePr>
                <a:graphicFrameLocks noChangeAspect="1"/>
              </p:cNvGraphicFramePr>
              <p:nvPr/>
            </p:nvGraphicFramePr>
            <p:xfrm>
              <a:off x="3771" y="3815"/>
              <a:ext cx="470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457200" imgH="228600" progId="Equation.3">
                      <p:embed/>
                    </p:oleObj>
                  </mc:Choice>
                  <mc:Fallback>
                    <p:oleObj name="Equation" r:id="rId16" imgW="457200" imgH="228600" progId="Equation.3">
                      <p:embed/>
                      <p:pic>
                        <p:nvPicPr>
                          <p:cNvPr id="123" name="Object 5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1" y="3815"/>
                            <a:ext cx="470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4" name="Oval 54"/>
              <p:cNvSpPr>
                <a:spLocks noChangeArrowheads="1"/>
              </p:cNvSpPr>
              <p:nvPr/>
            </p:nvSpPr>
            <p:spPr bwMode="auto">
              <a:xfrm>
                <a:off x="3878" y="3702"/>
                <a:ext cx="91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q"/>
                  <a:defRPr sz="24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o"/>
                  <a:defRPr sz="20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ü"/>
                  <a:defRPr sz="20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Line 55"/>
              <p:cNvSpPr>
                <a:spLocks noChangeShapeType="1"/>
              </p:cNvSpPr>
              <p:nvPr/>
            </p:nvSpPr>
            <p:spPr bwMode="auto">
              <a:xfrm flipV="1">
                <a:off x="4059" y="3158"/>
                <a:ext cx="273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26" name="Object 56"/>
              <p:cNvGraphicFramePr>
                <a:graphicFrameLocks noChangeAspect="1"/>
              </p:cNvGraphicFramePr>
              <p:nvPr/>
            </p:nvGraphicFramePr>
            <p:xfrm>
              <a:off x="4326" y="2982"/>
              <a:ext cx="483" cy="2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469696" imgH="215806" progId="Equation.3">
                      <p:embed/>
                    </p:oleObj>
                  </mc:Choice>
                  <mc:Fallback>
                    <p:oleObj name="Equation" r:id="rId17" imgW="469696" imgH="215806" progId="Equation.3">
                      <p:embed/>
                      <p:pic>
                        <p:nvPicPr>
                          <p:cNvPr id="126" name="Object 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6" y="2982"/>
                            <a:ext cx="483" cy="2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1" name="Line 57"/>
            <p:cNvSpPr>
              <a:spLocks noChangeShapeType="1"/>
            </p:cNvSpPr>
            <p:nvPr/>
          </p:nvSpPr>
          <p:spPr bwMode="auto">
            <a:xfrm flipV="1">
              <a:off x="5687887" y="2305125"/>
              <a:ext cx="2733676" cy="103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58"/>
            <p:cNvSpPr>
              <a:spLocks noChangeShapeType="1"/>
            </p:cNvSpPr>
            <p:nvPr/>
          </p:nvSpPr>
          <p:spPr bwMode="auto">
            <a:xfrm flipH="1" flipV="1">
              <a:off x="5687887" y="196925"/>
              <a:ext cx="0" cy="211853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Arc 59"/>
            <p:cNvSpPr>
              <a:spLocks/>
            </p:cNvSpPr>
            <p:nvPr/>
          </p:nvSpPr>
          <p:spPr bwMode="auto">
            <a:xfrm rot="10267717">
              <a:off x="6445126" y="708100"/>
              <a:ext cx="1847850" cy="1452562"/>
            </a:xfrm>
            <a:custGeom>
              <a:avLst/>
              <a:gdLst>
                <a:gd name="T0" fmla="*/ 0 w 21600"/>
                <a:gd name="T1" fmla="*/ 0 h 23799"/>
                <a:gd name="T2" fmla="*/ 0 w 21600"/>
                <a:gd name="T3" fmla="*/ 0 h 23799"/>
                <a:gd name="T4" fmla="*/ 0 w 21600"/>
                <a:gd name="T5" fmla="*/ 0 h 237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799"/>
                <a:gd name="T11" fmla="*/ 21600 w 21600"/>
                <a:gd name="T12" fmla="*/ 23799 h 237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799" fill="none" extrusionOk="0">
                  <a:moveTo>
                    <a:pt x="4061" y="0"/>
                  </a:moveTo>
                  <a:cubicBezTo>
                    <a:pt x="14240" y="1949"/>
                    <a:pt x="21600" y="10851"/>
                    <a:pt x="21600" y="21215"/>
                  </a:cubicBezTo>
                  <a:cubicBezTo>
                    <a:pt x="21600" y="22078"/>
                    <a:pt x="21548" y="22941"/>
                    <a:pt x="21444" y="23798"/>
                  </a:cubicBezTo>
                </a:path>
                <a:path w="21600" h="23799" stroke="0" extrusionOk="0">
                  <a:moveTo>
                    <a:pt x="4061" y="0"/>
                  </a:moveTo>
                  <a:cubicBezTo>
                    <a:pt x="14240" y="1949"/>
                    <a:pt x="21600" y="10851"/>
                    <a:pt x="21600" y="21215"/>
                  </a:cubicBezTo>
                  <a:cubicBezTo>
                    <a:pt x="21600" y="22078"/>
                    <a:pt x="21548" y="22941"/>
                    <a:pt x="21444" y="23798"/>
                  </a:cubicBezTo>
                  <a:lnTo>
                    <a:pt x="0" y="21215"/>
                  </a:lnTo>
                  <a:lnTo>
                    <a:pt x="4061" y="0"/>
                  </a:ln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4" name="Object 60"/>
            <p:cNvGraphicFramePr>
              <a:graphicFrameLocks noChangeAspect="1"/>
            </p:cNvGraphicFramePr>
            <p:nvPr/>
          </p:nvGraphicFramePr>
          <p:xfrm>
            <a:off x="5338638" y="204862"/>
            <a:ext cx="314325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77569" imgH="215619" progId="Equation.3">
                    <p:embed/>
                  </p:oleObj>
                </mc:Choice>
                <mc:Fallback>
                  <p:oleObj name="Equation" r:id="rId18" imgW="177569" imgH="215619" progId="Equation.3">
                    <p:embed/>
                    <p:pic>
                      <p:nvPicPr>
                        <p:cNvPr id="114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8638" y="204862"/>
                          <a:ext cx="314325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" name="Object 61"/>
            <p:cNvGraphicFramePr>
              <a:graphicFrameLocks noChangeAspect="1"/>
            </p:cNvGraphicFramePr>
            <p:nvPr/>
          </p:nvGraphicFramePr>
          <p:xfrm>
            <a:off x="8245351" y="2327350"/>
            <a:ext cx="292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64885" imgH="215619" progId="Equation.3">
                    <p:embed/>
                  </p:oleObj>
                </mc:Choice>
                <mc:Fallback>
                  <p:oleObj name="Equation" r:id="rId20" imgW="164885" imgH="215619" progId="Equation.3">
                    <p:embed/>
                    <p:pic>
                      <p:nvPicPr>
                        <p:cNvPr id="115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5351" y="2327350"/>
                          <a:ext cx="292100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6" name="Freeform 62"/>
            <p:cNvSpPr>
              <a:spLocks/>
            </p:cNvSpPr>
            <p:nvPr/>
          </p:nvSpPr>
          <p:spPr bwMode="auto">
            <a:xfrm>
              <a:off x="6372101" y="350912"/>
              <a:ext cx="1728787" cy="1727200"/>
            </a:xfrm>
            <a:custGeom>
              <a:avLst/>
              <a:gdLst>
                <a:gd name="T0" fmla="*/ 0 w 703"/>
                <a:gd name="T1" fmla="*/ 2147483647 h 1020"/>
                <a:gd name="T2" fmla="*/ 2147483647 w 703"/>
                <a:gd name="T3" fmla="*/ 2147483647 h 1020"/>
                <a:gd name="T4" fmla="*/ 2147483647 w 703"/>
                <a:gd name="T5" fmla="*/ 2147483647 h 1020"/>
                <a:gd name="T6" fmla="*/ 2147483647 w 703"/>
                <a:gd name="T7" fmla="*/ 2147483647 h 10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3"/>
                <a:gd name="T13" fmla="*/ 0 h 1020"/>
                <a:gd name="T14" fmla="*/ 703 w 703"/>
                <a:gd name="T15" fmla="*/ 1020 h 10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3" h="1020">
                  <a:moveTo>
                    <a:pt x="0" y="279"/>
                  </a:moveTo>
                  <a:cubicBezTo>
                    <a:pt x="238" y="139"/>
                    <a:pt x="477" y="0"/>
                    <a:pt x="590" y="98"/>
                  </a:cubicBezTo>
                  <a:cubicBezTo>
                    <a:pt x="703" y="196"/>
                    <a:pt x="665" y="718"/>
                    <a:pt x="680" y="869"/>
                  </a:cubicBezTo>
                  <a:cubicBezTo>
                    <a:pt x="695" y="1020"/>
                    <a:pt x="687" y="1012"/>
                    <a:pt x="680" y="1005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63"/>
            <p:cNvSpPr>
              <a:spLocks noChangeShapeType="1"/>
            </p:cNvSpPr>
            <p:nvPr/>
          </p:nvSpPr>
          <p:spPr bwMode="auto">
            <a:xfrm>
              <a:off x="5508501" y="493787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64"/>
            <p:cNvSpPr>
              <a:spLocks noChangeShapeType="1"/>
            </p:cNvSpPr>
            <p:nvPr/>
          </p:nvSpPr>
          <p:spPr bwMode="auto">
            <a:xfrm flipH="1">
              <a:off x="7884988" y="2436887"/>
              <a:ext cx="358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9" name="Object 71"/>
            <p:cNvGraphicFramePr>
              <a:graphicFrameLocks noChangeAspect="1"/>
            </p:cNvGraphicFramePr>
            <p:nvPr/>
          </p:nvGraphicFramePr>
          <p:xfrm>
            <a:off x="7606399" y="1804847"/>
            <a:ext cx="457976" cy="272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342720" imgH="203040" progId="Equation.3">
                    <p:embed/>
                  </p:oleObj>
                </mc:Choice>
                <mc:Fallback>
                  <p:oleObj name="Equation" r:id="rId22" imgW="342720" imgH="203040" progId="Equation.3">
                    <p:embed/>
                    <p:pic>
                      <p:nvPicPr>
                        <p:cNvPr id="119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06399" y="1804847"/>
                          <a:ext cx="457976" cy="2724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114"/>
            <p:cNvGraphicFramePr>
              <a:graphicFrameLocks noChangeAspect="1"/>
            </p:cNvGraphicFramePr>
            <p:nvPr/>
          </p:nvGraphicFramePr>
          <p:xfrm>
            <a:off x="5893841" y="2016518"/>
            <a:ext cx="165148" cy="2540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64880" imgH="253800" progId="Equation.3">
                    <p:embed/>
                  </p:oleObj>
                </mc:Choice>
                <mc:Fallback>
                  <p:oleObj name="Equation" r:id="rId24" imgW="164880" imgH="253800" progId="Equation.3">
                    <p:embed/>
                    <p:pic>
                      <p:nvPicPr>
                        <p:cNvPr id="120" name="Object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3841" y="2016518"/>
                          <a:ext cx="165148" cy="2540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" name="Oval 69"/>
            <p:cNvSpPr>
              <a:spLocks noChangeArrowheads="1"/>
            </p:cNvSpPr>
            <p:nvPr/>
          </p:nvSpPr>
          <p:spPr bwMode="auto">
            <a:xfrm>
              <a:off x="6156201" y="2005087"/>
              <a:ext cx="144462" cy="1444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q"/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o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cxnSp>
        <p:nvCxnSpPr>
          <p:cNvPr id="96" name="Straight Connector 4"/>
          <p:cNvCxnSpPr>
            <a:cxnSpLocks noChangeShapeType="1"/>
          </p:cNvCxnSpPr>
          <p:nvPr/>
        </p:nvCxnSpPr>
        <p:spPr bwMode="auto">
          <a:xfrm flipV="1">
            <a:off x="6452389" y="926375"/>
            <a:ext cx="2383779" cy="1470433"/>
          </a:xfrm>
          <a:prstGeom prst="line">
            <a:avLst/>
          </a:prstGeom>
          <a:noFill/>
          <a:ln w="222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7" name="Straight Connector 79"/>
          <p:cNvCxnSpPr>
            <a:cxnSpLocks noChangeShapeType="1"/>
          </p:cNvCxnSpPr>
          <p:nvPr/>
        </p:nvCxnSpPr>
        <p:spPr bwMode="auto">
          <a:xfrm>
            <a:off x="7719434" y="1648070"/>
            <a:ext cx="222850" cy="457714"/>
          </a:xfrm>
          <a:prstGeom prst="line">
            <a:avLst/>
          </a:prstGeom>
          <a:noFill/>
          <a:ln w="22225" algn="ctr">
            <a:solidFill>
              <a:srgbClr val="0000CC"/>
            </a:solidFill>
            <a:round/>
            <a:headEnd/>
            <a:tailEnd/>
          </a:ln>
        </p:spPr>
      </p:cxnSp>
      <p:cxnSp>
        <p:nvCxnSpPr>
          <p:cNvPr id="98" name="Straight Connector 13"/>
          <p:cNvCxnSpPr>
            <a:cxnSpLocks noChangeShapeType="1"/>
          </p:cNvCxnSpPr>
          <p:nvPr/>
        </p:nvCxnSpPr>
        <p:spPr bwMode="auto">
          <a:xfrm flipV="1">
            <a:off x="6452389" y="1621848"/>
            <a:ext cx="1267045" cy="759887"/>
          </a:xfrm>
          <a:prstGeom prst="line">
            <a:avLst/>
          </a:prstGeom>
          <a:noFill/>
          <a:ln w="69850" algn="ctr">
            <a:solidFill>
              <a:srgbClr val="0000CC"/>
            </a:solidFill>
            <a:round/>
            <a:headEnd/>
            <a:tailEnd/>
          </a:ln>
        </p:spPr>
      </p:cxnSp>
      <p:cxnSp>
        <p:nvCxnSpPr>
          <p:cNvPr id="99" name="Straight Connector 88"/>
          <p:cNvCxnSpPr>
            <a:cxnSpLocks noChangeShapeType="1"/>
          </p:cNvCxnSpPr>
          <p:nvPr/>
        </p:nvCxnSpPr>
        <p:spPr bwMode="auto">
          <a:xfrm>
            <a:off x="7699409" y="1679495"/>
            <a:ext cx="218131" cy="384750"/>
          </a:xfrm>
          <a:prstGeom prst="line">
            <a:avLst/>
          </a:prstGeom>
          <a:noFill/>
          <a:ln w="69850" algn="ctr">
            <a:solidFill>
              <a:srgbClr val="0000CC"/>
            </a:solidFill>
            <a:round/>
            <a:headEnd/>
            <a:tailEnd/>
          </a:ln>
        </p:spPr>
      </p:cxnSp>
      <p:sp>
        <p:nvSpPr>
          <p:cNvPr id="100" name="Oval 69"/>
          <p:cNvSpPr>
            <a:spLocks noChangeArrowheads="1"/>
          </p:cNvSpPr>
          <p:nvPr/>
        </p:nvSpPr>
        <p:spPr bwMode="auto">
          <a:xfrm>
            <a:off x="7848249" y="2064245"/>
            <a:ext cx="138581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o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01" name="Oval 69"/>
          <p:cNvSpPr>
            <a:spLocks noChangeArrowheads="1"/>
          </p:cNvSpPr>
          <p:nvPr/>
        </p:nvSpPr>
        <p:spPr bwMode="auto">
          <a:xfrm>
            <a:off x="7618647" y="1586638"/>
            <a:ext cx="138581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o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104" name="Straight Arrow Connector 103"/>
          <p:cNvCxnSpPr>
            <a:cxnSpLocks noChangeShapeType="1"/>
          </p:cNvCxnSpPr>
          <p:nvPr/>
        </p:nvCxnSpPr>
        <p:spPr bwMode="auto">
          <a:xfrm flipV="1">
            <a:off x="6458064" y="1566267"/>
            <a:ext cx="1069804" cy="68353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05" name="Straight Arrow Connector 172"/>
          <p:cNvCxnSpPr>
            <a:cxnSpLocks noChangeShapeType="1"/>
          </p:cNvCxnSpPr>
          <p:nvPr/>
        </p:nvCxnSpPr>
        <p:spPr bwMode="auto">
          <a:xfrm>
            <a:off x="7808474" y="1648070"/>
            <a:ext cx="188583" cy="31369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06" name="TextBox 10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763932" y="1494825"/>
            <a:ext cx="464288" cy="369340"/>
          </a:xfrm>
          <a:prstGeom prst="rect">
            <a:avLst/>
          </a:prstGeom>
          <a:blipFill rotWithShape="1">
            <a:blip r:embed="rId26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7" name="TextBox 10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799716" y="1520415"/>
            <a:ext cx="469396" cy="369340"/>
          </a:xfrm>
          <a:prstGeom prst="rect">
            <a:avLst/>
          </a:prstGeom>
          <a:blipFill rotWithShape="1">
            <a:blip r:embed="rId27"/>
            <a:stretch>
              <a:fillRect b="-166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08" name="TextBox 10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8616455" y="881621"/>
            <a:ext cx="357906" cy="369340"/>
          </a:xfrm>
          <a:prstGeom prst="rect">
            <a:avLst/>
          </a:prstGeom>
          <a:blipFill rotWithShape="1">
            <a:blip r:embed="rId28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90" name="Oval 69"/>
          <p:cNvSpPr>
            <a:spLocks noChangeArrowheads="1"/>
          </p:cNvSpPr>
          <p:nvPr/>
        </p:nvSpPr>
        <p:spPr bwMode="auto">
          <a:xfrm>
            <a:off x="6893065" y="1990130"/>
            <a:ext cx="138634" cy="1444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o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92" name="Straight Connector 3"/>
          <p:cNvCxnSpPr>
            <a:cxnSpLocks noChangeShapeType="1"/>
            <a:endCxn id="100" idx="2"/>
          </p:cNvCxnSpPr>
          <p:nvPr/>
        </p:nvCxnSpPr>
        <p:spPr bwMode="auto">
          <a:xfrm flipV="1">
            <a:off x="6501431" y="2136710"/>
            <a:ext cx="1346731" cy="292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93" name="Arc 92"/>
          <p:cNvSpPr/>
          <p:nvPr/>
        </p:nvSpPr>
        <p:spPr bwMode="auto">
          <a:xfrm>
            <a:off x="6754645" y="2196505"/>
            <a:ext cx="207189" cy="225425"/>
          </a:xfrm>
          <a:prstGeom prst="arc">
            <a:avLst/>
          </a:prstGeom>
          <a:solidFill>
            <a:srgbClr val="0000CC">
              <a:alpha val="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/>
              <p:cNvSpPr txBox="1"/>
              <p:nvPr/>
            </p:nvSpPr>
            <p:spPr>
              <a:xfrm>
                <a:off x="6887088" y="1988840"/>
                <a:ext cx="349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9" name="TextBox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088" y="1988840"/>
                <a:ext cx="349208" cy="369332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1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Idea</a:t>
            </a:r>
          </a:p>
          <a:p>
            <a:endParaRPr lang="en-US" dirty="0"/>
          </a:p>
          <a:p>
            <a:r>
              <a:rPr lang="en-US" dirty="0"/>
              <a:t>Basic MOEA/D</a:t>
            </a:r>
          </a:p>
          <a:p>
            <a:endParaRPr lang="en-US" dirty="0"/>
          </a:p>
          <a:p>
            <a:r>
              <a:rPr lang="en-US" dirty="0"/>
              <a:t>More on Decomposition Methods </a:t>
            </a:r>
          </a:p>
          <a:p>
            <a:endParaRPr lang="en-US" dirty="0"/>
          </a:p>
          <a:p>
            <a:r>
              <a:rPr lang="en-US" dirty="0"/>
              <a:t>Other Variants </a:t>
            </a:r>
          </a:p>
          <a:p>
            <a:endParaRPr lang="en-US" dirty="0"/>
          </a:p>
          <a:p>
            <a:r>
              <a:rPr lang="en-US" dirty="0"/>
              <a:t>Resources and Conclusions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9E230-34E4-4CDC-95F8-8EE19E08D8ED}" type="slidenum">
              <a:rPr lang="en-GB" smtClean="0"/>
              <a:t>2</a:t>
            </a:fld>
            <a:r>
              <a:rPr lang="en-GB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88340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79"/>
          <p:cNvSpPr>
            <a:spLocks noGrp="1"/>
          </p:cNvSpPr>
          <p:nvPr>
            <p:ph type="title"/>
          </p:nvPr>
        </p:nvSpPr>
        <p:spPr>
          <a:xfrm>
            <a:off x="-1044624" y="477168"/>
            <a:ext cx="8229600" cy="863600"/>
          </a:xfrm>
        </p:spPr>
        <p:txBody>
          <a:bodyPr/>
          <a:lstStyle/>
          <a:p>
            <a:r>
              <a:rPr lang="en-US" dirty="0"/>
              <a:t>Inverted PBI (IPBI, Sato, 2014)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268760"/>
                <a:ext cx="4993761" cy="4525962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endParaRPr lang="en-US" sz="2000" dirty="0"/>
              </a:p>
              <a:p>
                <a:pPr>
                  <a:defRPr/>
                </a:pPr>
                <a:endParaRPr lang="en-US" sz="2000" dirty="0"/>
              </a:p>
              <a:p>
                <a:pPr marL="0" indent="0"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/>
                  <a:t> should be above the PF (nadir point)</a:t>
                </a:r>
              </a:p>
              <a:p>
                <a:pPr>
                  <a:defRPr/>
                </a:pPr>
                <a:endParaRPr lang="en-US" sz="2000" dirty="0"/>
              </a:p>
              <a:p>
                <a:pPr marL="0" indent="0">
                  <a:buNone/>
                  <a:defRPr/>
                </a:pPr>
                <a:r>
                  <a:rPr lang="en-US" sz="2000" dirty="0"/>
                  <a:t>Difference between PBI and IPBI:</a:t>
                </a:r>
              </a:p>
              <a:p>
                <a:pPr lvl="1">
                  <a:defRPr/>
                </a:pPr>
                <a:endParaRPr lang="en-US" sz="1800" dirty="0"/>
              </a:p>
              <a:p>
                <a:pPr lvl="1">
                  <a:defRPr/>
                </a:pPr>
                <a:r>
                  <a:rPr lang="en-US" sz="1800" dirty="0"/>
                  <a:t>When PF=ABC, some different subproblems in IPBI have the same optimal solutions.    </a:t>
                </a:r>
              </a:p>
              <a:p>
                <a:pPr lvl="1">
                  <a:defRPr/>
                </a:pPr>
                <a:endParaRPr lang="en-US" sz="1800" dirty="0"/>
              </a:p>
              <a:p>
                <a:pPr marL="457200" lvl="1" indent="0">
                  <a:buNone/>
                  <a:defRPr/>
                </a:pPr>
                <a:endParaRPr lang="en-US" sz="1800" dirty="0"/>
              </a:p>
              <a:p>
                <a:pPr lvl="1">
                  <a:defRPr/>
                </a:pPr>
                <a:r>
                  <a:rPr lang="en-US" sz="1800" dirty="0"/>
                  <a:t>When PF=DEF, some different subproblems in PBI have the same optimal solutions.    </a:t>
                </a:r>
              </a:p>
              <a:p>
                <a:pPr marL="457200" lvl="1" indent="0">
                  <a:buNone/>
                  <a:defRPr/>
                </a:pPr>
                <a:endParaRPr lang="en-US" sz="18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ea typeface="Cambria Math"/>
                  </a:rPr>
                  <a:t>  </a:t>
                </a:r>
                <a:endParaRPr lang="en-US" sz="2000" b="0" dirty="0">
                  <a:ea typeface="Cambria Math"/>
                </a:endParaRP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268760"/>
                <a:ext cx="4993761" cy="4525962"/>
              </a:xfrm>
              <a:blipFill rotWithShape="1">
                <a:blip r:embed="rId3"/>
                <a:stretch>
                  <a:fillRect l="-1343" b="-3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EDDC7-1821-409A-B657-D68E1847FA43}" type="slidenum">
              <a:rPr lang="en-GB" smtClean="0"/>
              <a:pPr>
                <a:defRPr/>
              </a:pPr>
              <a:t>20</a:t>
            </a:fld>
            <a:r>
              <a:rPr lang="en-GB"/>
              <a:t>	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87624" y="1556792"/>
          <a:ext cx="33178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7680" imgH="228600" progId="Equation.3">
                  <p:embed/>
                </p:oleObj>
              </mc:Choice>
              <mc:Fallback>
                <p:oleObj name="Equation" r:id="rId4" imgW="1777680" imgH="2286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556792"/>
                        <a:ext cx="33178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8" name="Group 87"/>
          <p:cNvGrpSpPr/>
          <p:nvPr/>
        </p:nvGrpSpPr>
        <p:grpSpPr>
          <a:xfrm>
            <a:off x="5868144" y="620464"/>
            <a:ext cx="3096344" cy="2376488"/>
            <a:chOff x="5553075" y="3644900"/>
            <a:chExt cx="3411538" cy="2376488"/>
          </a:xfrm>
        </p:grpSpPr>
        <p:cxnSp>
          <p:nvCxnSpPr>
            <p:cNvPr id="89" name="Straight Connector 188"/>
            <p:cNvCxnSpPr>
              <a:cxnSpLocks noChangeShapeType="1"/>
            </p:cNvCxnSpPr>
            <p:nvPr/>
          </p:nvCxnSpPr>
          <p:spPr bwMode="auto">
            <a:xfrm flipV="1">
              <a:off x="7011988" y="4205288"/>
              <a:ext cx="1612900" cy="936625"/>
            </a:xfrm>
            <a:prstGeom prst="line">
              <a:avLst/>
            </a:prstGeom>
            <a:noFill/>
            <a:ln w="69850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90" name="Straight Connector 183"/>
            <p:cNvCxnSpPr>
              <a:cxnSpLocks noChangeShapeType="1"/>
            </p:cNvCxnSpPr>
            <p:nvPr/>
          </p:nvCxnSpPr>
          <p:spPr bwMode="auto">
            <a:xfrm flipV="1">
              <a:off x="8027988" y="5072063"/>
              <a:ext cx="193675" cy="12223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91" name="Group 4"/>
            <p:cNvGrpSpPr>
              <a:grpSpLocks/>
            </p:cNvGrpSpPr>
            <p:nvPr/>
          </p:nvGrpSpPr>
          <p:grpSpPr bwMode="auto">
            <a:xfrm>
              <a:off x="7227888" y="5930900"/>
              <a:ext cx="0" cy="0"/>
              <a:chOff x="3651" y="2432"/>
              <a:chExt cx="1950" cy="1633"/>
            </a:xfrm>
          </p:grpSpPr>
          <p:grpSp>
            <p:nvGrpSpPr>
              <p:cNvPr id="139" name="Group 5"/>
              <p:cNvGrpSpPr>
                <a:grpSpLocks/>
              </p:cNvGrpSpPr>
              <p:nvPr/>
            </p:nvGrpSpPr>
            <p:grpSpPr bwMode="auto">
              <a:xfrm>
                <a:off x="3651" y="2432"/>
                <a:ext cx="1950" cy="1633"/>
                <a:chOff x="3334" y="1298"/>
                <a:chExt cx="1950" cy="1633"/>
              </a:xfrm>
            </p:grpSpPr>
            <p:graphicFrame>
              <p:nvGraphicFramePr>
                <p:cNvPr id="144" name="Object 6"/>
                <p:cNvGraphicFramePr>
                  <a:graphicFrameLocks noChangeAspect="1"/>
                </p:cNvGraphicFramePr>
                <p:nvPr/>
              </p:nvGraphicFramePr>
              <p:xfrm>
                <a:off x="5110" y="2704"/>
                <a:ext cx="174" cy="2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6" imgW="164885" imgH="215619" progId="Equation.3">
                        <p:embed/>
                      </p:oleObj>
                    </mc:Choice>
                    <mc:Fallback>
                      <p:oleObj name="Equation" r:id="rId6" imgW="164885" imgH="215619" progId="Equation.3">
                        <p:embed/>
                        <p:pic>
                          <p:nvPicPr>
                            <p:cNvPr id="144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10" y="2704"/>
                              <a:ext cx="174" cy="22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45" name="Group 7"/>
                <p:cNvGrpSpPr>
                  <a:grpSpLocks/>
                </p:cNvGrpSpPr>
                <p:nvPr/>
              </p:nvGrpSpPr>
              <p:grpSpPr bwMode="auto">
                <a:xfrm>
                  <a:off x="3561" y="1434"/>
                  <a:ext cx="1714" cy="1270"/>
                  <a:chOff x="3902" y="1389"/>
                  <a:chExt cx="1714" cy="1270"/>
                </a:xfrm>
              </p:grpSpPr>
              <p:sp>
                <p:nvSpPr>
                  <p:cNvPr id="159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902" y="2577"/>
                    <a:ext cx="1714" cy="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23" y="1389"/>
                    <a:ext cx="37" cy="12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" name="Arc 10"/>
                  <p:cNvSpPr>
                    <a:spLocks/>
                  </p:cNvSpPr>
                  <p:nvPr/>
                </p:nvSpPr>
                <p:spPr bwMode="auto">
                  <a:xfrm rot="10267717">
                    <a:off x="4014" y="1580"/>
                    <a:ext cx="1156" cy="1079"/>
                  </a:xfrm>
                  <a:custGeom>
                    <a:avLst/>
                    <a:gdLst>
                      <a:gd name="T0" fmla="*/ 0 w 21600"/>
                      <a:gd name="T1" fmla="*/ 0 h 25576"/>
                      <a:gd name="T2" fmla="*/ 0 w 21600"/>
                      <a:gd name="T3" fmla="*/ 0 h 25576"/>
                      <a:gd name="T4" fmla="*/ 0 w 21600"/>
                      <a:gd name="T5" fmla="*/ 0 h 25576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5576"/>
                      <a:gd name="T11" fmla="*/ 21600 w 21600"/>
                      <a:gd name="T12" fmla="*/ 25576 h 2557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5576" fill="none" extrusionOk="0">
                        <a:moveTo>
                          <a:pt x="2366" y="-1"/>
                        </a:moveTo>
                        <a:cubicBezTo>
                          <a:pt x="13313" y="1206"/>
                          <a:pt x="21600" y="10456"/>
                          <a:pt x="21600" y="21470"/>
                        </a:cubicBezTo>
                        <a:cubicBezTo>
                          <a:pt x="21600" y="22848"/>
                          <a:pt x="21468" y="24223"/>
                          <a:pt x="21206" y="25576"/>
                        </a:cubicBezTo>
                      </a:path>
                      <a:path w="21600" h="25576" stroke="0" extrusionOk="0">
                        <a:moveTo>
                          <a:pt x="2366" y="-1"/>
                        </a:moveTo>
                        <a:cubicBezTo>
                          <a:pt x="13313" y="1206"/>
                          <a:pt x="21600" y="10456"/>
                          <a:pt x="21600" y="21470"/>
                        </a:cubicBezTo>
                        <a:cubicBezTo>
                          <a:pt x="21600" y="22848"/>
                          <a:pt x="21468" y="24223"/>
                          <a:pt x="21206" y="25576"/>
                        </a:cubicBezTo>
                        <a:lnTo>
                          <a:pt x="0" y="21470"/>
                        </a:lnTo>
                        <a:lnTo>
                          <a:pt x="2366" y="-1"/>
                        </a:lnTo>
                        <a:close/>
                      </a:path>
                    </a:pathLst>
                  </a:custGeom>
                  <a:noFill/>
                  <a:ln w="349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6" name="Oval 11"/>
                <p:cNvSpPr>
                  <a:spLocks noChangeArrowheads="1"/>
                </p:cNvSpPr>
                <p:nvPr/>
              </p:nvSpPr>
              <p:spPr bwMode="auto">
                <a:xfrm>
                  <a:off x="3606" y="175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Oval 12"/>
                <p:cNvSpPr>
                  <a:spLocks noChangeArrowheads="1"/>
                </p:cNvSpPr>
                <p:nvPr/>
              </p:nvSpPr>
              <p:spPr bwMode="auto">
                <a:xfrm>
                  <a:off x="3606" y="188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Oval 13"/>
                <p:cNvSpPr>
                  <a:spLocks noChangeArrowheads="1"/>
                </p:cNvSpPr>
                <p:nvPr/>
              </p:nvSpPr>
              <p:spPr bwMode="auto">
                <a:xfrm>
                  <a:off x="3651" y="202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" name="Oval 14"/>
                <p:cNvSpPr>
                  <a:spLocks noChangeArrowheads="1"/>
                </p:cNvSpPr>
                <p:nvPr/>
              </p:nvSpPr>
              <p:spPr bwMode="auto">
                <a:xfrm>
                  <a:off x="3697" y="216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Oval 15"/>
                <p:cNvSpPr>
                  <a:spLocks noChangeArrowheads="1"/>
                </p:cNvSpPr>
                <p:nvPr/>
              </p:nvSpPr>
              <p:spPr bwMode="auto">
                <a:xfrm>
                  <a:off x="3788" y="225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Oval 16"/>
                <p:cNvSpPr>
                  <a:spLocks noChangeArrowheads="1"/>
                </p:cNvSpPr>
                <p:nvPr/>
              </p:nvSpPr>
              <p:spPr bwMode="auto">
                <a:xfrm>
                  <a:off x="3878" y="234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Oval 17"/>
                <p:cNvSpPr>
                  <a:spLocks noChangeArrowheads="1"/>
                </p:cNvSpPr>
                <p:nvPr/>
              </p:nvSpPr>
              <p:spPr bwMode="auto">
                <a:xfrm>
                  <a:off x="4014" y="243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Oval 18"/>
                <p:cNvSpPr>
                  <a:spLocks noChangeArrowheads="1"/>
                </p:cNvSpPr>
                <p:nvPr/>
              </p:nvSpPr>
              <p:spPr bwMode="auto">
                <a:xfrm>
                  <a:off x="4150" y="247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Oval 19"/>
                <p:cNvSpPr>
                  <a:spLocks noChangeArrowheads="1"/>
                </p:cNvSpPr>
                <p:nvPr/>
              </p:nvSpPr>
              <p:spPr bwMode="auto">
                <a:xfrm>
                  <a:off x="4286" y="252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Oval 20"/>
                <p:cNvSpPr>
                  <a:spLocks noChangeArrowheads="1"/>
                </p:cNvSpPr>
                <p:nvPr/>
              </p:nvSpPr>
              <p:spPr bwMode="auto">
                <a:xfrm>
                  <a:off x="4422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Oval 21"/>
                <p:cNvSpPr>
                  <a:spLocks noChangeArrowheads="1"/>
                </p:cNvSpPr>
                <p:nvPr/>
              </p:nvSpPr>
              <p:spPr bwMode="auto">
                <a:xfrm>
                  <a:off x="4558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Oval 22"/>
                <p:cNvSpPr>
                  <a:spLocks noChangeArrowheads="1"/>
                </p:cNvSpPr>
                <p:nvPr/>
              </p:nvSpPr>
              <p:spPr bwMode="auto">
                <a:xfrm>
                  <a:off x="4695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graphicFrame>
              <p:nvGraphicFramePr>
                <p:cNvPr id="158" name="Object 23"/>
                <p:cNvGraphicFramePr>
                  <a:graphicFrameLocks noChangeAspect="1"/>
                </p:cNvGraphicFramePr>
                <p:nvPr/>
              </p:nvGraphicFramePr>
              <p:xfrm>
                <a:off x="3334" y="1298"/>
                <a:ext cx="194" cy="23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8" imgW="177569" imgH="215619" progId="Equation.3">
                        <p:embed/>
                      </p:oleObj>
                    </mc:Choice>
                    <mc:Fallback>
                      <p:oleObj name="Equation" r:id="rId8" imgW="177569" imgH="215619" progId="Equation.3">
                        <p:embed/>
                        <p:pic>
                          <p:nvPicPr>
                            <p:cNvPr id="158" name="Object 2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34" y="1298"/>
                              <a:ext cx="194" cy="23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40" name="Object 24"/>
              <p:cNvGraphicFramePr>
                <a:graphicFrameLocks noChangeAspect="1"/>
              </p:cNvGraphicFramePr>
              <p:nvPr/>
            </p:nvGraphicFramePr>
            <p:xfrm>
              <a:off x="3771" y="3815"/>
              <a:ext cx="470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457200" imgH="228600" progId="Equation.3">
                      <p:embed/>
                    </p:oleObj>
                  </mc:Choice>
                  <mc:Fallback>
                    <p:oleObj name="Equation" r:id="rId10" imgW="457200" imgH="228600" progId="Equation.3">
                      <p:embed/>
                      <p:pic>
                        <p:nvPicPr>
                          <p:cNvPr id="140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1" y="3815"/>
                            <a:ext cx="470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1" name="Oval 25"/>
              <p:cNvSpPr>
                <a:spLocks noChangeArrowheads="1"/>
              </p:cNvSpPr>
              <p:nvPr/>
            </p:nvSpPr>
            <p:spPr bwMode="auto">
              <a:xfrm>
                <a:off x="3878" y="3702"/>
                <a:ext cx="91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q"/>
                  <a:defRPr sz="24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o"/>
                  <a:defRPr sz="20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ü"/>
                  <a:defRPr sz="20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Line 26"/>
              <p:cNvSpPr>
                <a:spLocks noChangeShapeType="1"/>
              </p:cNvSpPr>
              <p:nvPr/>
            </p:nvSpPr>
            <p:spPr bwMode="auto">
              <a:xfrm flipV="1">
                <a:off x="4059" y="3158"/>
                <a:ext cx="273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43" name="Object 27"/>
              <p:cNvGraphicFramePr>
                <a:graphicFrameLocks noChangeAspect="1"/>
              </p:cNvGraphicFramePr>
              <p:nvPr/>
            </p:nvGraphicFramePr>
            <p:xfrm>
              <a:off x="4326" y="2982"/>
              <a:ext cx="483" cy="2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469696" imgH="215806" progId="Equation.3">
                      <p:embed/>
                    </p:oleObj>
                  </mc:Choice>
                  <mc:Fallback>
                    <p:oleObj name="Equation" r:id="rId12" imgW="469696" imgH="215806" progId="Equation.3">
                      <p:embed/>
                      <p:pic>
                        <p:nvPicPr>
                          <p:cNvPr id="143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6" y="2982"/>
                            <a:ext cx="483" cy="2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2" name="Group 33"/>
            <p:cNvGrpSpPr>
              <a:grpSpLocks/>
            </p:cNvGrpSpPr>
            <p:nvPr/>
          </p:nvGrpSpPr>
          <p:grpSpPr bwMode="auto">
            <a:xfrm>
              <a:off x="7227888" y="4491038"/>
              <a:ext cx="0" cy="0"/>
              <a:chOff x="3651" y="2432"/>
              <a:chExt cx="1950" cy="1633"/>
            </a:xfrm>
          </p:grpSpPr>
          <p:grpSp>
            <p:nvGrpSpPr>
              <p:cNvPr id="116" name="Group 34"/>
              <p:cNvGrpSpPr>
                <a:grpSpLocks/>
              </p:cNvGrpSpPr>
              <p:nvPr/>
            </p:nvGrpSpPr>
            <p:grpSpPr bwMode="auto">
              <a:xfrm>
                <a:off x="3651" y="2432"/>
                <a:ext cx="1950" cy="1633"/>
                <a:chOff x="3334" y="1298"/>
                <a:chExt cx="1950" cy="1633"/>
              </a:xfrm>
            </p:grpSpPr>
            <p:graphicFrame>
              <p:nvGraphicFramePr>
                <p:cNvPr id="121" name="Object 35"/>
                <p:cNvGraphicFramePr>
                  <a:graphicFrameLocks noChangeAspect="1"/>
                </p:cNvGraphicFramePr>
                <p:nvPr/>
              </p:nvGraphicFramePr>
              <p:xfrm>
                <a:off x="5110" y="2704"/>
                <a:ext cx="174" cy="2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4" imgW="164885" imgH="215619" progId="Equation.3">
                        <p:embed/>
                      </p:oleObj>
                    </mc:Choice>
                    <mc:Fallback>
                      <p:oleObj name="Equation" r:id="rId14" imgW="164885" imgH="215619" progId="Equation.3">
                        <p:embed/>
                        <p:pic>
                          <p:nvPicPr>
                            <p:cNvPr id="121" name="Object 3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10" y="2704"/>
                              <a:ext cx="174" cy="22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22" name="Group 36"/>
                <p:cNvGrpSpPr>
                  <a:grpSpLocks/>
                </p:cNvGrpSpPr>
                <p:nvPr/>
              </p:nvGrpSpPr>
              <p:grpSpPr bwMode="auto">
                <a:xfrm>
                  <a:off x="3561" y="1434"/>
                  <a:ext cx="1714" cy="1270"/>
                  <a:chOff x="3902" y="1389"/>
                  <a:chExt cx="1714" cy="1270"/>
                </a:xfrm>
              </p:grpSpPr>
              <p:sp>
                <p:nvSpPr>
                  <p:cNvPr id="136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902" y="2577"/>
                    <a:ext cx="1714" cy="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23" y="1389"/>
                    <a:ext cx="37" cy="12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Arc 39"/>
                  <p:cNvSpPr>
                    <a:spLocks/>
                  </p:cNvSpPr>
                  <p:nvPr/>
                </p:nvSpPr>
                <p:spPr bwMode="auto">
                  <a:xfrm rot="10267717">
                    <a:off x="4014" y="1580"/>
                    <a:ext cx="1156" cy="1079"/>
                  </a:xfrm>
                  <a:custGeom>
                    <a:avLst/>
                    <a:gdLst>
                      <a:gd name="T0" fmla="*/ 0 w 21600"/>
                      <a:gd name="T1" fmla="*/ 0 h 25576"/>
                      <a:gd name="T2" fmla="*/ 0 w 21600"/>
                      <a:gd name="T3" fmla="*/ 0 h 25576"/>
                      <a:gd name="T4" fmla="*/ 0 w 21600"/>
                      <a:gd name="T5" fmla="*/ 0 h 25576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5576"/>
                      <a:gd name="T11" fmla="*/ 21600 w 21600"/>
                      <a:gd name="T12" fmla="*/ 25576 h 2557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5576" fill="none" extrusionOk="0">
                        <a:moveTo>
                          <a:pt x="2366" y="-1"/>
                        </a:moveTo>
                        <a:cubicBezTo>
                          <a:pt x="13313" y="1206"/>
                          <a:pt x="21600" y="10456"/>
                          <a:pt x="21600" y="21470"/>
                        </a:cubicBezTo>
                        <a:cubicBezTo>
                          <a:pt x="21600" y="22848"/>
                          <a:pt x="21468" y="24223"/>
                          <a:pt x="21206" y="25576"/>
                        </a:cubicBezTo>
                      </a:path>
                      <a:path w="21600" h="25576" stroke="0" extrusionOk="0">
                        <a:moveTo>
                          <a:pt x="2366" y="-1"/>
                        </a:moveTo>
                        <a:cubicBezTo>
                          <a:pt x="13313" y="1206"/>
                          <a:pt x="21600" y="10456"/>
                          <a:pt x="21600" y="21470"/>
                        </a:cubicBezTo>
                        <a:cubicBezTo>
                          <a:pt x="21600" y="22848"/>
                          <a:pt x="21468" y="24223"/>
                          <a:pt x="21206" y="25576"/>
                        </a:cubicBezTo>
                        <a:lnTo>
                          <a:pt x="0" y="21470"/>
                        </a:lnTo>
                        <a:lnTo>
                          <a:pt x="2366" y="-1"/>
                        </a:lnTo>
                        <a:close/>
                      </a:path>
                    </a:pathLst>
                  </a:custGeom>
                  <a:noFill/>
                  <a:ln w="349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3" name="Oval 40"/>
                <p:cNvSpPr>
                  <a:spLocks noChangeArrowheads="1"/>
                </p:cNvSpPr>
                <p:nvPr/>
              </p:nvSpPr>
              <p:spPr bwMode="auto">
                <a:xfrm>
                  <a:off x="3606" y="175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Oval 41"/>
                <p:cNvSpPr>
                  <a:spLocks noChangeArrowheads="1"/>
                </p:cNvSpPr>
                <p:nvPr/>
              </p:nvSpPr>
              <p:spPr bwMode="auto">
                <a:xfrm>
                  <a:off x="3606" y="188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Oval 42"/>
                <p:cNvSpPr>
                  <a:spLocks noChangeArrowheads="1"/>
                </p:cNvSpPr>
                <p:nvPr/>
              </p:nvSpPr>
              <p:spPr bwMode="auto">
                <a:xfrm>
                  <a:off x="3651" y="202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Oval 43"/>
                <p:cNvSpPr>
                  <a:spLocks noChangeArrowheads="1"/>
                </p:cNvSpPr>
                <p:nvPr/>
              </p:nvSpPr>
              <p:spPr bwMode="auto">
                <a:xfrm>
                  <a:off x="3697" y="216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Oval 44"/>
                <p:cNvSpPr>
                  <a:spLocks noChangeArrowheads="1"/>
                </p:cNvSpPr>
                <p:nvPr/>
              </p:nvSpPr>
              <p:spPr bwMode="auto">
                <a:xfrm>
                  <a:off x="3788" y="225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Oval 45"/>
                <p:cNvSpPr>
                  <a:spLocks noChangeArrowheads="1"/>
                </p:cNvSpPr>
                <p:nvPr/>
              </p:nvSpPr>
              <p:spPr bwMode="auto">
                <a:xfrm>
                  <a:off x="3878" y="234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Oval 46"/>
                <p:cNvSpPr>
                  <a:spLocks noChangeArrowheads="1"/>
                </p:cNvSpPr>
                <p:nvPr/>
              </p:nvSpPr>
              <p:spPr bwMode="auto">
                <a:xfrm>
                  <a:off x="4014" y="243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Oval 47"/>
                <p:cNvSpPr>
                  <a:spLocks noChangeArrowheads="1"/>
                </p:cNvSpPr>
                <p:nvPr/>
              </p:nvSpPr>
              <p:spPr bwMode="auto">
                <a:xfrm>
                  <a:off x="4150" y="247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Oval 48"/>
                <p:cNvSpPr>
                  <a:spLocks noChangeArrowheads="1"/>
                </p:cNvSpPr>
                <p:nvPr/>
              </p:nvSpPr>
              <p:spPr bwMode="auto">
                <a:xfrm>
                  <a:off x="4286" y="252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Oval 49"/>
                <p:cNvSpPr>
                  <a:spLocks noChangeArrowheads="1"/>
                </p:cNvSpPr>
                <p:nvPr/>
              </p:nvSpPr>
              <p:spPr bwMode="auto">
                <a:xfrm>
                  <a:off x="4422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Oval 50"/>
                <p:cNvSpPr>
                  <a:spLocks noChangeArrowheads="1"/>
                </p:cNvSpPr>
                <p:nvPr/>
              </p:nvSpPr>
              <p:spPr bwMode="auto">
                <a:xfrm>
                  <a:off x="4558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Oval 51"/>
                <p:cNvSpPr>
                  <a:spLocks noChangeArrowheads="1"/>
                </p:cNvSpPr>
                <p:nvPr/>
              </p:nvSpPr>
              <p:spPr bwMode="auto">
                <a:xfrm>
                  <a:off x="4695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graphicFrame>
              <p:nvGraphicFramePr>
                <p:cNvPr id="135" name="Object 52"/>
                <p:cNvGraphicFramePr>
                  <a:graphicFrameLocks noChangeAspect="1"/>
                </p:cNvGraphicFramePr>
                <p:nvPr/>
              </p:nvGraphicFramePr>
              <p:xfrm>
                <a:off x="3334" y="1298"/>
                <a:ext cx="194" cy="23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5" imgW="177569" imgH="215619" progId="Equation.3">
                        <p:embed/>
                      </p:oleObj>
                    </mc:Choice>
                    <mc:Fallback>
                      <p:oleObj name="Equation" r:id="rId15" imgW="177569" imgH="215619" progId="Equation.3">
                        <p:embed/>
                        <p:pic>
                          <p:nvPicPr>
                            <p:cNvPr id="135" name="Object 5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34" y="1298"/>
                              <a:ext cx="194" cy="23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17" name="Object 53"/>
              <p:cNvGraphicFramePr>
                <a:graphicFrameLocks noChangeAspect="1"/>
              </p:cNvGraphicFramePr>
              <p:nvPr/>
            </p:nvGraphicFramePr>
            <p:xfrm>
              <a:off x="3771" y="3815"/>
              <a:ext cx="470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457200" imgH="228600" progId="Equation.3">
                      <p:embed/>
                    </p:oleObj>
                  </mc:Choice>
                  <mc:Fallback>
                    <p:oleObj name="Equation" r:id="rId16" imgW="457200" imgH="228600" progId="Equation.3">
                      <p:embed/>
                      <p:pic>
                        <p:nvPicPr>
                          <p:cNvPr id="117" name="Object 5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1" y="3815"/>
                            <a:ext cx="470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8" name="Oval 54"/>
              <p:cNvSpPr>
                <a:spLocks noChangeArrowheads="1"/>
              </p:cNvSpPr>
              <p:nvPr/>
            </p:nvSpPr>
            <p:spPr bwMode="auto">
              <a:xfrm>
                <a:off x="3878" y="3702"/>
                <a:ext cx="91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q"/>
                  <a:defRPr sz="24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o"/>
                  <a:defRPr sz="20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ü"/>
                  <a:defRPr sz="20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Line 55"/>
              <p:cNvSpPr>
                <a:spLocks noChangeShapeType="1"/>
              </p:cNvSpPr>
              <p:nvPr/>
            </p:nvSpPr>
            <p:spPr bwMode="auto">
              <a:xfrm flipV="1">
                <a:off x="4059" y="3158"/>
                <a:ext cx="273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20" name="Object 56"/>
              <p:cNvGraphicFramePr>
                <a:graphicFrameLocks noChangeAspect="1"/>
              </p:cNvGraphicFramePr>
              <p:nvPr/>
            </p:nvGraphicFramePr>
            <p:xfrm>
              <a:off x="4326" y="2982"/>
              <a:ext cx="483" cy="2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469696" imgH="215806" progId="Equation.3">
                      <p:embed/>
                    </p:oleObj>
                  </mc:Choice>
                  <mc:Fallback>
                    <p:oleObj name="Equation" r:id="rId17" imgW="469696" imgH="215806" progId="Equation.3">
                      <p:embed/>
                      <p:pic>
                        <p:nvPicPr>
                          <p:cNvPr id="120" name="Object 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6" y="2982"/>
                            <a:ext cx="483" cy="2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3" name="Line 57"/>
            <p:cNvSpPr>
              <a:spLocks noChangeShapeType="1"/>
            </p:cNvSpPr>
            <p:nvPr/>
          </p:nvSpPr>
          <p:spPr bwMode="auto">
            <a:xfrm flipV="1">
              <a:off x="5906140" y="5745163"/>
              <a:ext cx="2729859" cy="63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58"/>
            <p:cNvSpPr>
              <a:spLocks noChangeShapeType="1"/>
            </p:cNvSpPr>
            <p:nvPr/>
          </p:nvSpPr>
          <p:spPr bwMode="auto">
            <a:xfrm flipV="1">
              <a:off x="5953809" y="3839094"/>
              <a:ext cx="0" cy="206012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Arc 59"/>
            <p:cNvSpPr>
              <a:spLocks/>
            </p:cNvSpPr>
            <p:nvPr/>
          </p:nvSpPr>
          <p:spPr bwMode="auto">
            <a:xfrm rot="10267717">
              <a:off x="6659563" y="4148138"/>
              <a:ext cx="1847850" cy="1452562"/>
            </a:xfrm>
            <a:custGeom>
              <a:avLst/>
              <a:gdLst>
                <a:gd name="T0" fmla="*/ 0 w 21600"/>
                <a:gd name="T1" fmla="*/ 0 h 23799"/>
                <a:gd name="T2" fmla="*/ 0 w 21600"/>
                <a:gd name="T3" fmla="*/ 0 h 23799"/>
                <a:gd name="T4" fmla="*/ 0 w 21600"/>
                <a:gd name="T5" fmla="*/ 0 h 237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799"/>
                <a:gd name="T11" fmla="*/ 21600 w 21600"/>
                <a:gd name="T12" fmla="*/ 23799 h 237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799" fill="none" extrusionOk="0">
                  <a:moveTo>
                    <a:pt x="4061" y="0"/>
                  </a:moveTo>
                  <a:cubicBezTo>
                    <a:pt x="14240" y="1949"/>
                    <a:pt x="21600" y="10851"/>
                    <a:pt x="21600" y="21215"/>
                  </a:cubicBezTo>
                  <a:cubicBezTo>
                    <a:pt x="21600" y="22078"/>
                    <a:pt x="21548" y="22941"/>
                    <a:pt x="21444" y="23798"/>
                  </a:cubicBezTo>
                </a:path>
                <a:path w="21600" h="23799" stroke="0" extrusionOk="0">
                  <a:moveTo>
                    <a:pt x="4061" y="0"/>
                  </a:moveTo>
                  <a:cubicBezTo>
                    <a:pt x="14240" y="1949"/>
                    <a:pt x="21600" y="10851"/>
                    <a:pt x="21600" y="21215"/>
                  </a:cubicBezTo>
                  <a:cubicBezTo>
                    <a:pt x="21600" y="22078"/>
                    <a:pt x="21548" y="22941"/>
                    <a:pt x="21444" y="23798"/>
                  </a:cubicBezTo>
                  <a:lnTo>
                    <a:pt x="0" y="21215"/>
                  </a:lnTo>
                  <a:lnTo>
                    <a:pt x="4061" y="0"/>
                  </a:ln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6" name="Object 60"/>
            <p:cNvGraphicFramePr>
              <a:graphicFrameLocks noChangeAspect="1"/>
            </p:cNvGraphicFramePr>
            <p:nvPr/>
          </p:nvGraphicFramePr>
          <p:xfrm>
            <a:off x="5553075" y="3644900"/>
            <a:ext cx="314325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77569" imgH="215619" progId="Equation.3">
                    <p:embed/>
                  </p:oleObj>
                </mc:Choice>
                <mc:Fallback>
                  <p:oleObj name="Equation" r:id="rId18" imgW="177569" imgH="215619" progId="Equation.3">
                    <p:embed/>
                    <p:pic>
                      <p:nvPicPr>
                        <p:cNvPr id="96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3075" y="3644900"/>
                          <a:ext cx="314325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61"/>
            <p:cNvGraphicFramePr>
              <a:graphicFrameLocks noChangeAspect="1"/>
            </p:cNvGraphicFramePr>
            <p:nvPr/>
          </p:nvGraphicFramePr>
          <p:xfrm>
            <a:off x="8459788" y="5767388"/>
            <a:ext cx="292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64885" imgH="215619" progId="Equation.3">
                    <p:embed/>
                  </p:oleObj>
                </mc:Choice>
                <mc:Fallback>
                  <p:oleObj name="Equation" r:id="rId20" imgW="164885" imgH="215619" progId="Equation.3">
                    <p:embed/>
                    <p:pic>
                      <p:nvPicPr>
                        <p:cNvPr id="97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59788" y="5767388"/>
                          <a:ext cx="292100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" name="Freeform 62"/>
            <p:cNvSpPr>
              <a:spLocks/>
            </p:cNvSpPr>
            <p:nvPr/>
          </p:nvSpPr>
          <p:spPr bwMode="auto">
            <a:xfrm>
              <a:off x="6586538" y="3790950"/>
              <a:ext cx="1728787" cy="1727200"/>
            </a:xfrm>
            <a:custGeom>
              <a:avLst/>
              <a:gdLst>
                <a:gd name="T0" fmla="*/ 0 w 703"/>
                <a:gd name="T1" fmla="*/ 2147483647 h 1020"/>
                <a:gd name="T2" fmla="*/ 2147483647 w 703"/>
                <a:gd name="T3" fmla="*/ 2147483647 h 1020"/>
                <a:gd name="T4" fmla="*/ 2147483647 w 703"/>
                <a:gd name="T5" fmla="*/ 2147483647 h 1020"/>
                <a:gd name="T6" fmla="*/ 2147483647 w 703"/>
                <a:gd name="T7" fmla="*/ 2147483647 h 10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3"/>
                <a:gd name="T13" fmla="*/ 0 h 1020"/>
                <a:gd name="T14" fmla="*/ 703 w 703"/>
                <a:gd name="T15" fmla="*/ 1020 h 10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3" h="1020">
                  <a:moveTo>
                    <a:pt x="0" y="279"/>
                  </a:moveTo>
                  <a:cubicBezTo>
                    <a:pt x="238" y="139"/>
                    <a:pt x="477" y="0"/>
                    <a:pt x="590" y="98"/>
                  </a:cubicBezTo>
                  <a:cubicBezTo>
                    <a:pt x="703" y="196"/>
                    <a:pt x="665" y="718"/>
                    <a:pt x="680" y="869"/>
                  </a:cubicBezTo>
                  <a:cubicBezTo>
                    <a:pt x="695" y="1020"/>
                    <a:pt x="687" y="1012"/>
                    <a:pt x="680" y="1005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63"/>
            <p:cNvSpPr>
              <a:spLocks noChangeShapeType="1"/>
            </p:cNvSpPr>
            <p:nvPr/>
          </p:nvSpPr>
          <p:spPr bwMode="auto">
            <a:xfrm>
              <a:off x="5722938" y="3933825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64"/>
            <p:cNvSpPr>
              <a:spLocks noChangeShapeType="1"/>
            </p:cNvSpPr>
            <p:nvPr/>
          </p:nvSpPr>
          <p:spPr bwMode="auto">
            <a:xfrm flipH="1">
              <a:off x="8099425" y="5876925"/>
              <a:ext cx="358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1" name="Object 71"/>
            <p:cNvGraphicFramePr>
              <a:graphicFrameLocks noChangeAspect="1"/>
            </p:cNvGraphicFramePr>
            <p:nvPr/>
          </p:nvGraphicFramePr>
          <p:xfrm>
            <a:off x="7820025" y="5245100"/>
            <a:ext cx="458788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342720" imgH="203040" progId="Equation.3">
                    <p:embed/>
                  </p:oleObj>
                </mc:Choice>
                <mc:Fallback>
                  <p:oleObj name="Equation" r:id="rId22" imgW="342720" imgH="203040" progId="Equation.3">
                    <p:embed/>
                    <p:pic>
                      <p:nvPicPr>
                        <p:cNvPr id="101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20025" y="5245100"/>
                          <a:ext cx="458788" cy="271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114"/>
            <p:cNvGraphicFramePr>
              <a:graphicFrameLocks noChangeAspect="1"/>
            </p:cNvGraphicFramePr>
            <p:nvPr/>
          </p:nvGraphicFramePr>
          <p:xfrm>
            <a:off x="8640763" y="4198938"/>
            <a:ext cx="280987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77480" imgH="190440" progId="Equation.3">
                    <p:embed/>
                  </p:oleObj>
                </mc:Choice>
                <mc:Fallback>
                  <p:oleObj name="Equation" r:id="rId24" imgW="177480" imgH="190440" progId="Equation.3">
                    <p:embed/>
                    <p:pic>
                      <p:nvPicPr>
                        <p:cNvPr id="102" name="Object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0763" y="4198938"/>
                          <a:ext cx="280987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" name="Oval 69"/>
            <p:cNvSpPr>
              <a:spLocks noChangeArrowheads="1"/>
            </p:cNvSpPr>
            <p:nvPr/>
          </p:nvSpPr>
          <p:spPr bwMode="auto">
            <a:xfrm>
              <a:off x="8523288" y="4133850"/>
              <a:ext cx="144462" cy="1444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q"/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o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104" name="Straight Connector 185"/>
            <p:cNvCxnSpPr>
              <a:cxnSpLocks noChangeShapeType="1"/>
            </p:cNvCxnSpPr>
            <p:nvPr/>
          </p:nvCxnSpPr>
          <p:spPr bwMode="auto">
            <a:xfrm flipV="1">
              <a:off x="6480175" y="4014788"/>
              <a:ext cx="2484438" cy="1470025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5" name="Straight Connector 187"/>
            <p:cNvCxnSpPr>
              <a:cxnSpLocks noChangeShapeType="1"/>
            </p:cNvCxnSpPr>
            <p:nvPr/>
          </p:nvCxnSpPr>
          <p:spPr bwMode="auto">
            <a:xfrm>
              <a:off x="7800975" y="4735513"/>
              <a:ext cx="231775" cy="458787"/>
            </a:xfrm>
            <a:prstGeom prst="line">
              <a:avLst/>
            </a:prstGeom>
            <a:noFill/>
            <a:ln w="22225" algn="ctr">
              <a:solidFill>
                <a:srgbClr val="0000CC"/>
              </a:solidFill>
              <a:round/>
              <a:headEnd/>
              <a:tailEnd/>
            </a:ln>
          </p:spPr>
        </p:cxnSp>
        <p:cxnSp>
          <p:nvCxnSpPr>
            <p:cNvPr id="106" name="Straight Connector 189"/>
            <p:cNvCxnSpPr>
              <a:cxnSpLocks noChangeShapeType="1"/>
            </p:cNvCxnSpPr>
            <p:nvPr/>
          </p:nvCxnSpPr>
          <p:spPr bwMode="auto">
            <a:xfrm>
              <a:off x="7780338" y="4767263"/>
              <a:ext cx="227012" cy="385762"/>
            </a:xfrm>
            <a:prstGeom prst="line">
              <a:avLst/>
            </a:prstGeom>
            <a:noFill/>
            <a:ln w="69850" algn="ctr">
              <a:solidFill>
                <a:srgbClr val="0000CC"/>
              </a:solidFill>
              <a:round/>
              <a:headEnd/>
              <a:tailEnd/>
            </a:ln>
          </p:spPr>
        </p:cxnSp>
        <p:sp>
          <p:nvSpPr>
            <p:cNvPr id="107" name="Oval 69"/>
            <p:cNvSpPr>
              <a:spLocks noChangeArrowheads="1"/>
            </p:cNvSpPr>
            <p:nvPr/>
          </p:nvSpPr>
          <p:spPr bwMode="auto">
            <a:xfrm>
              <a:off x="7961313" y="5121275"/>
              <a:ext cx="144462" cy="1444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q"/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o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08" name="Oval 69"/>
            <p:cNvSpPr>
              <a:spLocks noChangeArrowheads="1"/>
            </p:cNvSpPr>
            <p:nvPr/>
          </p:nvSpPr>
          <p:spPr bwMode="auto">
            <a:xfrm>
              <a:off x="7696200" y="4675188"/>
              <a:ext cx="144463" cy="1444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q"/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o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109" name="Straight Connector 192"/>
            <p:cNvCxnSpPr>
              <a:cxnSpLocks noChangeShapeType="1"/>
            </p:cNvCxnSpPr>
            <p:nvPr/>
          </p:nvCxnSpPr>
          <p:spPr bwMode="auto">
            <a:xfrm flipH="1" flipV="1">
              <a:off x="7615238" y="4538663"/>
              <a:ext cx="115887" cy="1714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0" name="Straight Connector 193"/>
            <p:cNvCxnSpPr>
              <a:cxnSpLocks noChangeShapeType="1"/>
            </p:cNvCxnSpPr>
            <p:nvPr/>
          </p:nvCxnSpPr>
          <p:spPr bwMode="auto">
            <a:xfrm flipH="1" flipV="1">
              <a:off x="8407400" y="3989388"/>
              <a:ext cx="115888" cy="17145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1" name="Straight Arrow Connector 194"/>
            <p:cNvCxnSpPr>
              <a:cxnSpLocks noChangeShapeType="1"/>
            </p:cNvCxnSpPr>
            <p:nvPr/>
          </p:nvCxnSpPr>
          <p:spPr bwMode="auto">
            <a:xfrm flipV="1">
              <a:off x="7718425" y="4133850"/>
              <a:ext cx="733425" cy="4667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12" name="Straight Arrow Connector 195"/>
            <p:cNvCxnSpPr>
              <a:cxnSpLocks noChangeShapeType="1"/>
            </p:cNvCxnSpPr>
            <p:nvPr/>
          </p:nvCxnSpPr>
          <p:spPr bwMode="auto">
            <a:xfrm>
              <a:off x="7893050" y="4735513"/>
              <a:ext cx="196850" cy="3143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13" name="TextBox 11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679684" y="4061540"/>
              <a:ext cx="483850" cy="369332"/>
            </a:xfrm>
            <a:prstGeom prst="rect">
              <a:avLst/>
            </a:prstGeom>
            <a:blipFill rotWithShape="1">
              <a:blip r:embed="rId26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14" name="TextBox 11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884368" y="4608629"/>
              <a:ext cx="489173" cy="369332"/>
            </a:xfrm>
            <a:prstGeom prst="rect">
              <a:avLst/>
            </a:prstGeom>
            <a:blipFill rotWithShape="1">
              <a:blip r:embed="rId27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15" name="Oval 69"/>
            <p:cNvSpPr>
              <a:spLocks noChangeArrowheads="1"/>
            </p:cNvSpPr>
            <p:nvPr/>
          </p:nvSpPr>
          <p:spPr bwMode="auto">
            <a:xfrm>
              <a:off x="6948488" y="5076825"/>
              <a:ext cx="144462" cy="1444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q"/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o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4716016" y="3277021"/>
            <a:ext cx="4300266" cy="2096195"/>
            <a:chOff x="4728088" y="324693"/>
            <a:chExt cx="4300266" cy="2096195"/>
          </a:xfrm>
        </p:grpSpPr>
        <p:pic>
          <p:nvPicPr>
            <p:cNvPr id="164" name="Picture 3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612725"/>
              <a:ext cx="2389187" cy="1808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65" name="Straight Connector 164"/>
            <p:cNvCxnSpPr/>
            <p:nvPr/>
          </p:nvCxnSpPr>
          <p:spPr bwMode="auto">
            <a:xfrm flipV="1">
              <a:off x="5868144" y="626107"/>
              <a:ext cx="1109662" cy="135477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 bwMode="auto">
            <a:xfrm flipH="1" flipV="1">
              <a:off x="6943774" y="640407"/>
              <a:ext cx="1084610" cy="134047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7" name="Straight Connector 166"/>
            <p:cNvCxnSpPr/>
            <p:nvPr/>
          </p:nvCxnSpPr>
          <p:spPr bwMode="auto">
            <a:xfrm flipH="1">
              <a:off x="5860875" y="1980877"/>
              <a:ext cx="2167509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8" name="Oval 167"/>
            <p:cNvSpPr/>
            <p:nvPr/>
          </p:nvSpPr>
          <p:spPr bwMode="auto">
            <a:xfrm>
              <a:off x="7424923" y="1242336"/>
              <a:ext cx="122312" cy="1223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69" name="Oval 168"/>
            <p:cNvSpPr/>
            <p:nvPr/>
          </p:nvSpPr>
          <p:spPr bwMode="auto">
            <a:xfrm>
              <a:off x="6361819" y="1242336"/>
              <a:ext cx="122312" cy="1223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70" name="Oval 169"/>
            <p:cNvSpPr/>
            <p:nvPr/>
          </p:nvSpPr>
          <p:spPr bwMode="auto">
            <a:xfrm>
              <a:off x="6883473" y="1919721"/>
              <a:ext cx="122312" cy="122312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71" name="Straight Connector 170"/>
            <p:cNvCxnSpPr>
              <a:stCxn id="169" idx="5"/>
            </p:cNvCxnSpPr>
            <p:nvPr/>
          </p:nvCxnSpPr>
          <p:spPr bwMode="auto">
            <a:xfrm>
              <a:off x="6466219" y="1346736"/>
              <a:ext cx="452502" cy="63414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>
              <a:endCxn id="168" idx="2"/>
            </p:cNvCxnSpPr>
            <p:nvPr/>
          </p:nvCxnSpPr>
          <p:spPr bwMode="auto">
            <a:xfrm>
              <a:off x="6429312" y="1271010"/>
              <a:ext cx="995611" cy="3248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Straight Connector 172"/>
            <p:cNvCxnSpPr>
              <a:stCxn id="168" idx="4"/>
              <a:endCxn id="170" idx="4"/>
            </p:cNvCxnSpPr>
            <p:nvPr/>
          </p:nvCxnSpPr>
          <p:spPr bwMode="auto">
            <a:xfrm flipH="1">
              <a:off x="6944629" y="1364648"/>
              <a:ext cx="541450" cy="67738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4" name="TextBox 173"/>
            <p:cNvSpPr txBox="1"/>
            <p:nvPr/>
          </p:nvSpPr>
          <p:spPr>
            <a:xfrm>
              <a:off x="6836508" y="324693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C=(0,0,1)</a:t>
              </a: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4932040" y="1138267"/>
              <a:ext cx="1447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D=(1/2,0,1/2 )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4728088" y="1764853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A=(1,0,0)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7977862" y="1836861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B=(0,1,0)</a:t>
              </a: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7545256" y="1116781"/>
              <a:ext cx="1483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F=(0, 1/2,1/2 )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372200" y="2002363"/>
              <a:ext cx="14366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E=(1/2,1/2, 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47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04664"/>
            <a:ext cx="8229600" cy="863600"/>
          </a:xfrm>
        </p:spPr>
        <p:txBody>
          <a:bodyPr/>
          <a:lstStyle/>
          <a:p>
            <a:r>
              <a:rPr lang="en-US" sz="2400" dirty="0"/>
              <a:t>Constrained Decomposition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2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sz="1800" dirty="0"/>
              <a:t>Single objective decomposition  (Wang et al, 2015)</a:t>
            </a:r>
            <a:endParaRPr lang="en-US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 Good for diversity. </a:t>
            </a:r>
          </a:p>
          <a:p>
            <a:pPr lvl="1"/>
            <a:r>
              <a:rPr lang="en-US" sz="1800" dirty="0"/>
              <a:t>Multiple-objective to multiple-objective (M2M) (Liu et al, 2014)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MOEA/D-M2M</a:t>
            </a:r>
            <a:r>
              <a:rPr lang="en-US" sz="1800" dirty="0"/>
              <a:t>: Each agent can uses an EMO algorithm.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65703-D91F-4DDC-B4DD-74558D5FBEAC}" type="slidenum">
              <a:rPr lang="en-GB" smtClean="0"/>
              <a:pPr>
                <a:defRPr/>
              </a:pPr>
              <a:t>21</a:t>
            </a:fld>
            <a:r>
              <a:rPr lang="en-GB"/>
              <a:t>	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15549" y="1169180"/>
            <a:ext cx="7224712" cy="1927225"/>
            <a:chOff x="1115616" y="2132856"/>
            <a:chExt cx="7223563" cy="1927306"/>
          </a:xfrm>
        </p:grpSpPr>
        <p:cxnSp>
          <p:nvCxnSpPr>
            <p:cNvPr id="9" name="Straight Connector 83"/>
            <p:cNvCxnSpPr>
              <a:cxnSpLocks noChangeShapeType="1"/>
            </p:cNvCxnSpPr>
            <p:nvPr/>
          </p:nvCxnSpPr>
          <p:spPr bwMode="auto">
            <a:xfrm flipV="1">
              <a:off x="7141002" y="2973063"/>
              <a:ext cx="545348" cy="616981"/>
            </a:xfrm>
            <a:prstGeom prst="line">
              <a:avLst/>
            </a:prstGeom>
            <a:noFill/>
            <a:ln w="2222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4"/>
            <p:cNvCxnSpPr>
              <a:cxnSpLocks noChangeShapeType="1"/>
            </p:cNvCxnSpPr>
            <p:nvPr/>
          </p:nvCxnSpPr>
          <p:spPr bwMode="auto">
            <a:xfrm flipV="1">
              <a:off x="6602544" y="2381579"/>
              <a:ext cx="783445" cy="936184"/>
            </a:xfrm>
            <a:prstGeom prst="line">
              <a:avLst/>
            </a:prstGeom>
            <a:noFill/>
            <a:ln w="2222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1" name="Group 4"/>
            <p:cNvGrpSpPr>
              <a:grpSpLocks/>
            </p:cNvGrpSpPr>
            <p:nvPr/>
          </p:nvGrpSpPr>
          <p:grpSpPr bwMode="auto">
            <a:xfrm>
              <a:off x="7093768" y="3986513"/>
              <a:ext cx="0" cy="0"/>
              <a:chOff x="3651" y="2432"/>
              <a:chExt cx="1950" cy="1633"/>
            </a:xfrm>
          </p:grpSpPr>
          <p:grpSp>
            <p:nvGrpSpPr>
              <p:cNvPr id="57" name="Group 5"/>
              <p:cNvGrpSpPr>
                <a:grpSpLocks/>
              </p:cNvGrpSpPr>
              <p:nvPr/>
            </p:nvGrpSpPr>
            <p:grpSpPr bwMode="auto">
              <a:xfrm>
                <a:off x="3651" y="2432"/>
                <a:ext cx="1950" cy="1633"/>
                <a:chOff x="3334" y="1298"/>
                <a:chExt cx="1950" cy="1633"/>
              </a:xfrm>
            </p:grpSpPr>
            <p:graphicFrame>
              <p:nvGraphicFramePr>
                <p:cNvPr id="62" name="Object 6"/>
                <p:cNvGraphicFramePr>
                  <a:graphicFrameLocks noChangeAspect="1"/>
                </p:cNvGraphicFramePr>
                <p:nvPr/>
              </p:nvGraphicFramePr>
              <p:xfrm>
                <a:off x="5110" y="2704"/>
                <a:ext cx="174" cy="2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" imgW="164885" imgH="215619" progId="Equation.3">
                        <p:embed/>
                      </p:oleObj>
                    </mc:Choice>
                    <mc:Fallback>
                      <p:oleObj name="Equation" r:id="rId2" imgW="164885" imgH="215619" progId="Equation.3">
                        <p:embed/>
                        <p:pic>
                          <p:nvPicPr>
                            <p:cNvPr id="62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10" y="2704"/>
                              <a:ext cx="174" cy="22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63" name="Group 7"/>
                <p:cNvGrpSpPr>
                  <a:grpSpLocks/>
                </p:cNvGrpSpPr>
                <p:nvPr/>
              </p:nvGrpSpPr>
              <p:grpSpPr bwMode="auto">
                <a:xfrm>
                  <a:off x="3561" y="1434"/>
                  <a:ext cx="1714" cy="1270"/>
                  <a:chOff x="3902" y="1389"/>
                  <a:chExt cx="1714" cy="1270"/>
                </a:xfrm>
              </p:grpSpPr>
              <p:sp>
                <p:nvSpPr>
                  <p:cNvPr id="77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902" y="2577"/>
                    <a:ext cx="1714" cy="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23" y="1389"/>
                    <a:ext cx="37" cy="12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9" name="Arc 10"/>
                  <p:cNvSpPr>
                    <a:spLocks/>
                  </p:cNvSpPr>
                  <p:nvPr/>
                </p:nvSpPr>
                <p:spPr bwMode="auto">
                  <a:xfrm rot="10267717">
                    <a:off x="4014" y="1580"/>
                    <a:ext cx="1156" cy="1079"/>
                  </a:xfrm>
                  <a:custGeom>
                    <a:avLst/>
                    <a:gdLst>
                      <a:gd name="T0" fmla="*/ 0 w 21600"/>
                      <a:gd name="T1" fmla="*/ 0 h 25576"/>
                      <a:gd name="T2" fmla="*/ 0 w 21600"/>
                      <a:gd name="T3" fmla="*/ 0 h 25576"/>
                      <a:gd name="T4" fmla="*/ 0 w 21600"/>
                      <a:gd name="T5" fmla="*/ 0 h 25576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5576"/>
                      <a:gd name="T11" fmla="*/ 21600 w 21600"/>
                      <a:gd name="T12" fmla="*/ 25576 h 2557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5576" fill="none" extrusionOk="0">
                        <a:moveTo>
                          <a:pt x="2366" y="-1"/>
                        </a:moveTo>
                        <a:cubicBezTo>
                          <a:pt x="13313" y="1206"/>
                          <a:pt x="21600" y="10456"/>
                          <a:pt x="21600" y="21470"/>
                        </a:cubicBezTo>
                        <a:cubicBezTo>
                          <a:pt x="21600" y="22848"/>
                          <a:pt x="21468" y="24223"/>
                          <a:pt x="21206" y="25576"/>
                        </a:cubicBezTo>
                      </a:path>
                      <a:path w="21600" h="25576" stroke="0" extrusionOk="0">
                        <a:moveTo>
                          <a:pt x="2366" y="-1"/>
                        </a:moveTo>
                        <a:cubicBezTo>
                          <a:pt x="13313" y="1206"/>
                          <a:pt x="21600" y="10456"/>
                          <a:pt x="21600" y="21470"/>
                        </a:cubicBezTo>
                        <a:cubicBezTo>
                          <a:pt x="21600" y="22848"/>
                          <a:pt x="21468" y="24223"/>
                          <a:pt x="21206" y="25576"/>
                        </a:cubicBezTo>
                        <a:lnTo>
                          <a:pt x="0" y="21470"/>
                        </a:lnTo>
                        <a:lnTo>
                          <a:pt x="2366" y="-1"/>
                        </a:lnTo>
                        <a:close/>
                      </a:path>
                    </a:pathLst>
                  </a:custGeom>
                  <a:noFill/>
                  <a:ln w="349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4" name="Oval 11"/>
                <p:cNvSpPr>
                  <a:spLocks noChangeArrowheads="1"/>
                </p:cNvSpPr>
                <p:nvPr/>
              </p:nvSpPr>
              <p:spPr bwMode="auto">
                <a:xfrm>
                  <a:off x="3606" y="175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Oval 12"/>
                <p:cNvSpPr>
                  <a:spLocks noChangeArrowheads="1"/>
                </p:cNvSpPr>
                <p:nvPr/>
              </p:nvSpPr>
              <p:spPr bwMode="auto">
                <a:xfrm>
                  <a:off x="3606" y="188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Oval 13"/>
                <p:cNvSpPr>
                  <a:spLocks noChangeArrowheads="1"/>
                </p:cNvSpPr>
                <p:nvPr/>
              </p:nvSpPr>
              <p:spPr bwMode="auto">
                <a:xfrm>
                  <a:off x="3651" y="202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Oval 14"/>
                <p:cNvSpPr>
                  <a:spLocks noChangeArrowheads="1"/>
                </p:cNvSpPr>
                <p:nvPr/>
              </p:nvSpPr>
              <p:spPr bwMode="auto">
                <a:xfrm>
                  <a:off x="3697" y="216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Oval 15"/>
                <p:cNvSpPr>
                  <a:spLocks noChangeArrowheads="1"/>
                </p:cNvSpPr>
                <p:nvPr/>
              </p:nvSpPr>
              <p:spPr bwMode="auto">
                <a:xfrm>
                  <a:off x="3788" y="225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Oval 16"/>
                <p:cNvSpPr>
                  <a:spLocks noChangeArrowheads="1"/>
                </p:cNvSpPr>
                <p:nvPr/>
              </p:nvSpPr>
              <p:spPr bwMode="auto">
                <a:xfrm>
                  <a:off x="3878" y="234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Oval 17"/>
                <p:cNvSpPr>
                  <a:spLocks noChangeArrowheads="1"/>
                </p:cNvSpPr>
                <p:nvPr/>
              </p:nvSpPr>
              <p:spPr bwMode="auto">
                <a:xfrm>
                  <a:off x="4014" y="243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Oval 18"/>
                <p:cNvSpPr>
                  <a:spLocks noChangeArrowheads="1"/>
                </p:cNvSpPr>
                <p:nvPr/>
              </p:nvSpPr>
              <p:spPr bwMode="auto">
                <a:xfrm>
                  <a:off x="4150" y="247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Oval 19"/>
                <p:cNvSpPr>
                  <a:spLocks noChangeArrowheads="1"/>
                </p:cNvSpPr>
                <p:nvPr/>
              </p:nvSpPr>
              <p:spPr bwMode="auto">
                <a:xfrm>
                  <a:off x="4286" y="252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Oval 20"/>
                <p:cNvSpPr>
                  <a:spLocks noChangeArrowheads="1"/>
                </p:cNvSpPr>
                <p:nvPr/>
              </p:nvSpPr>
              <p:spPr bwMode="auto">
                <a:xfrm>
                  <a:off x="4422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Oval 21"/>
                <p:cNvSpPr>
                  <a:spLocks noChangeArrowheads="1"/>
                </p:cNvSpPr>
                <p:nvPr/>
              </p:nvSpPr>
              <p:spPr bwMode="auto">
                <a:xfrm>
                  <a:off x="4558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Oval 22"/>
                <p:cNvSpPr>
                  <a:spLocks noChangeArrowheads="1"/>
                </p:cNvSpPr>
                <p:nvPr/>
              </p:nvSpPr>
              <p:spPr bwMode="auto">
                <a:xfrm>
                  <a:off x="4695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graphicFrame>
              <p:nvGraphicFramePr>
                <p:cNvPr id="76" name="Object 23"/>
                <p:cNvGraphicFramePr>
                  <a:graphicFrameLocks noChangeAspect="1"/>
                </p:cNvGraphicFramePr>
                <p:nvPr/>
              </p:nvGraphicFramePr>
              <p:xfrm>
                <a:off x="3334" y="1298"/>
                <a:ext cx="194" cy="23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4" imgW="177569" imgH="215619" progId="Equation.3">
                        <p:embed/>
                      </p:oleObj>
                    </mc:Choice>
                    <mc:Fallback>
                      <p:oleObj name="Equation" r:id="rId4" imgW="177569" imgH="215619" progId="Equation.3">
                        <p:embed/>
                        <p:pic>
                          <p:nvPicPr>
                            <p:cNvPr id="76" name="Object 2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34" y="1298"/>
                              <a:ext cx="194" cy="23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58" name="Object 24"/>
              <p:cNvGraphicFramePr>
                <a:graphicFrameLocks noChangeAspect="1"/>
              </p:cNvGraphicFramePr>
              <p:nvPr/>
            </p:nvGraphicFramePr>
            <p:xfrm>
              <a:off x="3771" y="3815"/>
              <a:ext cx="470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457200" imgH="228600" progId="Equation.3">
                      <p:embed/>
                    </p:oleObj>
                  </mc:Choice>
                  <mc:Fallback>
                    <p:oleObj name="Equation" r:id="rId6" imgW="457200" imgH="228600" progId="Equation.3">
                      <p:embed/>
                      <p:pic>
                        <p:nvPicPr>
                          <p:cNvPr id="58" name="Object 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1" y="3815"/>
                            <a:ext cx="470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9" name="Oval 25"/>
              <p:cNvSpPr>
                <a:spLocks noChangeArrowheads="1"/>
              </p:cNvSpPr>
              <p:nvPr/>
            </p:nvSpPr>
            <p:spPr bwMode="auto">
              <a:xfrm>
                <a:off x="3878" y="3702"/>
                <a:ext cx="91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q"/>
                  <a:defRPr sz="24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o"/>
                  <a:defRPr sz="20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ü"/>
                  <a:defRPr sz="20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 flipV="1">
                <a:off x="4059" y="3158"/>
                <a:ext cx="273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1" name="Object 27"/>
              <p:cNvGraphicFramePr>
                <a:graphicFrameLocks noChangeAspect="1"/>
              </p:cNvGraphicFramePr>
              <p:nvPr/>
            </p:nvGraphicFramePr>
            <p:xfrm>
              <a:off x="4326" y="2982"/>
              <a:ext cx="483" cy="2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469696" imgH="215806" progId="Equation.3">
                      <p:embed/>
                    </p:oleObj>
                  </mc:Choice>
                  <mc:Fallback>
                    <p:oleObj name="Equation" r:id="rId8" imgW="469696" imgH="215806" progId="Equation.3">
                      <p:embed/>
                      <p:pic>
                        <p:nvPicPr>
                          <p:cNvPr id="61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6" y="2982"/>
                            <a:ext cx="483" cy="2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" name="Group 33"/>
            <p:cNvGrpSpPr>
              <a:grpSpLocks/>
            </p:cNvGrpSpPr>
            <p:nvPr/>
          </p:nvGrpSpPr>
          <p:grpSpPr bwMode="auto">
            <a:xfrm>
              <a:off x="6712957" y="3232530"/>
              <a:ext cx="0" cy="0"/>
              <a:chOff x="3651" y="2432"/>
              <a:chExt cx="1950" cy="1633"/>
            </a:xfrm>
          </p:grpSpPr>
          <p:grpSp>
            <p:nvGrpSpPr>
              <p:cNvPr id="34" name="Group 34"/>
              <p:cNvGrpSpPr>
                <a:grpSpLocks/>
              </p:cNvGrpSpPr>
              <p:nvPr/>
            </p:nvGrpSpPr>
            <p:grpSpPr bwMode="auto">
              <a:xfrm>
                <a:off x="3651" y="2432"/>
                <a:ext cx="1950" cy="1633"/>
                <a:chOff x="3334" y="1298"/>
                <a:chExt cx="1950" cy="1633"/>
              </a:xfrm>
            </p:grpSpPr>
            <p:graphicFrame>
              <p:nvGraphicFramePr>
                <p:cNvPr id="39" name="Object 35"/>
                <p:cNvGraphicFramePr>
                  <a:graphicFrameLocks noChangeAspect="1"/>
                </p:cNvGraphicFramePr>
                <p:nvPr/>
              </p:nvGraphicFramePr>
              <p:xfrm>
                <a:off x="5110" y="2704"/>
                <a:ext cx="174" cy="2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0" imgW="164885" imgH="215619" progId="Equation.3">
                        <p:embed/>
                      </p:oleObj>
                    </mc:Choice>
                    <mc:Fallback>
                      <p:oleObj name="Equation" r:id="rId10" imgW="164885" imgH="215619" progId="Equation.3">
                        <p:embed/>
                        <p:pic>
                          <p:nvPicPr>
                            <p:cNvPr id="39" name="Object 3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10" y="2704"/>
                              <a:ext cx="174" cy="22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40" name="Group 36"/>
                <p:cNvGrpSpPr>
                  <a:grpSpLocks/>
                </p:cNvGrpSpPr>
                <p:nvPr/>
              </p:nvGrpSpPr>
              <p:grpSpPr bwMode="auto">
                <a:xfrm>
                  <a:off x="3561" y="1434"/>
                  <a:ext cx="1714" cy="1270"/>
                  <a:chOff x="3902" y="1389"/>
                  <a:chExt cx="1714" cy="1270"/>
                </a:xfrm>
              </p:grpSpPr>
              <p:sp>
                <p:nvSpPr>
                  <p:cNvPr id="54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902" y="2577"/>
                    <a:ext cx="1714" cy="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23" y="1389"/>
                    <a:ext cx="37" cy="12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" name="Arc 39"/>
                  <p:cNvSpPr>
                    <a:spLocks/>
                  </p:cNvSpPr>
                  <p:nvPr/>
                </p:nvSpPr>
                <p:spPr bwMode="auto">
                  <a:xfrm rot="10267717">
                    <a:off x="4014" y="1580"/>
                    <a:ext cx="1156" cy="1079"/>
                  </a:xfrm>
                  <a:custGeom>
                    <a:avLst/>
                    <a:gdLst>
                      <a:gd name="T0" fmla="*/ 0 w 21600"/>
                      <a:gd name="T1" fmla="*/ 0 h 25576"/>
                      <a:gd name="T2" fmla="*/ 0 w 21600"/>
                      <a:gd name="T3" fmla="*/ 0 h 25576"/>
                      <a:gd name="T4" fmla="*/ 0 w 21600"/>
                      <a:gd name="T5" fmla="*/ 0 h 25576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5576"/>
                      <a:gd name="T11" fmla="*/ 21600 w 21600"/>
                      <a:gd name="T12" fmla="*/ 25576 h 2557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5576" fill="none" extrusionOk="0">
                        <a:moveTo>
                          <a:pt x="2366" y="-1"/>
                        </a:moveTo>
                        <a:cubicBezTo>
                          <a:pt x="13313" y="1206"/>
                          <a:pt x="21600" y="10456"/>
                          <a:pt x="21600" y="21470"/>
                        </a:cubicBezTo>
                        <a:cubicBezTo>
                          <a:pt x="21600" y="22848"/>
                          <a:pt x="21468" y="24223"/>
                          <a:pt x="21206" y="25576"/>
                        </a:cubicBezTo>
                      </a:path>
                      <a:path w="21600" h="25576" stroke="0" extrusionOk="0">
                        <a:moveTo>
                          <a:pt x="2366" y="-1"/>
                        </a:moveTo>
                        <a:cubicBezTo>
                          <a:pt x="13313" y="1206"/>
                          <a:pt x="21600" y="10456"/>
                          <a:pt x="21600" y="21470"/>
                        </a:cubicBezTo>
                        <a:cubicBezTo>
                          <a:pt x="21600" y="22848"/>
                          <a:pt x="21468" y="24223"/>
                          <a:pt x="21206" y="25576"/>
                        </a:cubicBezTo>
                        <a:lnTo>
                          <a:pt x="0" y="21470"/>
                        </a:lnTo>
                        <a:lnTo>
                          <a:pt x="2366" y="-1"/>
                        </a:lnTo>
                        <a:close/>
                      </a:path>
                    </a:pathLst>
                  </a:custGeom>
                  <a:noFill/>
                  <a:ln w="3492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" name="Oval 40"/>
                <p:cNvSpPr>
                  <a:spLocks noChangeArrowheads="1"/>
                </p:cNvSpPr>
                <p:nvPr/>
              </p:nvSpPr>
              <p:spPr bwMode="auto">
                <a:xfrm>
                  <a:off x="3606" y="175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Oval 41"/>
                <p:cNvSpPr>
                  <a:spLocks noChangeArrowheads="1"/>
                </p:cNvSpPr>
                <p:nvPr/>
              </p:nvSpPr>
              <p:spPr bwMode="auto">
                <a:xfrm>
                  <a:off x="3606" y="188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Oval 42"/>
                <p:cNvSpPr>
                  <a:spLocks noChangeArrowheads="1"/>
                </p:cNvSpPr>
                <p:nvPr/>
              </p:nvSpPr>
              <p:spPr bwMode="auto">
                <a:xfrm>
                  <a:off x="3651" y="202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Oval 43"/>
                <p:cNvSpPr>
                  <a:spLocks noChangeArrowheads="1"/>
                </p:cNvSpPr>
                <p:nvPr/>
              </p:nvSpPr>
              <p:spPr bwMode="auto">
                <a:xfrm>
                  <a:off x="3697" y="216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Oval 44"/>
                <p:cNvSpPr>
                  <a:spLocks noChangeArrowheads="1"/>
                </p:cNvSpPr>
                <p:nvPr/>
              </p:nvSpPr>
              <p:spPr bwMode="auto">
                <a:xfrm>
                  <a:off x="3788" y="225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Oval 45"/>
                <p:cNvSpPr>
                  <a:spLocks noChangeArrowheads="1"/>
                </p:cNvSpPr>
                <p:nvPr/>
              </p:nvSpPr>
              <p:spPr bwMode="auto">
                <a:xfrm>
                  <a:off x="3878" y="234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Oval 46"/>
                <p:cNvSpPr>
                  <a:spLocks noChangeArrowheads="1"/>
                </p:cNvSpPr>
                <p:nvPr/>
              </p:nvSpPr>
              <p:spPr bwMode="auto">
                <a:xfrm>
                  <a:off x="4014" y="243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Oval 47"/>
                <p:cNvSpPr>
                  <a:spLocks noChangeArrowheads="1"/>
                </p:cNvSpPr>
                <p:nvPr/>
              </p:nvSpPr>
              <p:spPr bwMode="auto">
                <a:xfrm>
                  <a:off x="4150" y="247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Oval 48"/>
                <p:cNvSpPr>
                  <a:spLocks noChangeArrowheads="1"/>
                </p:cNvSpPr>
                <p:nvPr/>
              </p:nvSpPr>
              <p:spPr bwMode="auto">
                <a:xfrm>
                  <a:off x="4286" y="252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Oval 49"/>
                <p:cNvSpPr>
                  <a:spLocks noChangeArrowheads="1"/>
                </p:cNvSpPr>
                <p:nvPr/>
              </p:nvSpPr>
              <p:spPr bwMode="auto">
                <a:xfrm>
                  <a:off x="4422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" name="Oval 50"/>
                <p:cNvSpPr>
                  <a:spLocks noChangeArrowheads="1"/>
                </p:cNvSpPr>
                <p:nvPr/>
              </p:nvSpPr>
              <p:spPr bwMode="auto">
                <a:xfrm>
                  <a:off x="4558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Oval 51"/>
                <p:cNvSpPr>
                  <a:spLocks noChangeArrowheads="1"/>
                </p:cNvSpPr>
                <p:nvPr/>
              </p:nvSpPr>
              <p:spPr bwMode="auto">
                <a:xfrm>
                  <a:off x="4695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itchFamily="49" charset="0"/>
                      <a:cs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graphicFrame>
              <p:nvGraphicFramePr>
                <p:cNvPr id="53" name="Object 52"/>
                <p:cNvGraphicFramePr>
                  <a:graphicFrameLocks noChangeAspect="1"/>
                </p:cNvGraphicFramePr>
                <p:nvPr/>
              </p:nvGraphicFramePr>
              <p:xfrm>
                <a:off x="3334" y="1298"/>
                <a:ext cx="194" cy="23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1" imgW="177569" imgH="215619" progId="Equation.3">
                        <p:embed/>
                      </p:oleObj>
                    </mc:Choice>
                    <mc:Fallback>
                      <p:oleObj name="Equation" r:id="rId11" imgW="177569" imgH="215619" progId="Equation.3">
                        <p:embed/>
                        <p:pic>
                          <p:nvPicPr>
                            <p:cNvPr id="53" name="Object 5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34" y="1298"/>
                              <a:ext cx="194" cy="23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35" name="Object 53"/>
              <p:cNvGraphicFramePr>
                <a:graphicFrameLocks noChangeAspect="1"/>
              </p:cNvGraphicFramePr>
              <p:nvPr/>
            </p:nvGraphicFramePr>
            <p:xfrm>
              <a:off x="3771" y="3815"/>
              <a:ext cx="470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457200" imgH="228600" progId="Equation.3">
                      <p:embed/>
                    </p:oleObj>
                  </mc:Choice>
                  <mc:Fallback>
                    <p:oleObj name="Equation" r:id="rId12" imgW="457200" imgH="228600" progId="Equation.3">
                      <p:embed/>
                      <p:pic>
                        <p:nvPicPr>
                          <p:cNvPr id="35" name="Object 5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1" y="3815"/>
                            <a:ext cx="470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" name="Oval 54"/>
              <p:cNvSpPr>
                <a:spLocks noChangeArrowheads="1"/>
              </p:cNvSpPr>
              <p:nvPr/>
            </p:nvSpPr>
            <p:spPr bwMode="auto">
              <a:xfrm>
                <a:off x="3878" y="3702"/>
                <a:ext cx="91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q"/>
                  <a:defRPr sz="24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o"/>
                  <a:defRPr sz="20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ü"/>
                  <a:defRPr sz="20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rgbClr val="0000CC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itchFamily="49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Line 55"/>
              <p:cNvSpPr>
                <a:spLocks noChangeShapeType="1"/>
              </p:cNvSpPr>
              <p:nvPr/>
            </p:nvSpPr>
            <p:spPr bwMode="auto">
              <a:xfrm flipV="1">
                <a:off x="4059" y="3158"/>
                <a:ext cx="273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8" name="Object 56"/>
              <p:cNvGraphicFramePr>
                <a:graphicFrameLocks noChangeAspect="1"/>
              </p:cNvGraphicFramePr>
              <p:nvPr/>
            </p:nvGraphicFramePr>
            <p:xfrm>
              <a:off x="4326" y="2982"/>
              <a:ext cx="483" cy="2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469696" imgH="215806" progId="Equation.3">
                      <p:embed/>
                    </p:oleObj>
                  </mc:Choice>
                  <mc:Fallback>
                    <p:oleObj name="Equation" r:id="rId13" imgW="469696" imgH="215806" progId="Equation.3">
                      <p:embed/>
                      <p:pic>
                        <p:nvPicPr>
                          <p:cNvPr id="38" name="Object 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6" y="2982"/>
                            <a:ext cx="483" cy="2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3" name="Line 57"/>
            <p:cNvSpPr>
              <a:spLocks noChangeShapeType="1"/>
            </p:cNvSpPr>
            <p:nvPr/>
          </p:nvSpPr>
          <p:spPr bwMode="auto">
            <a:xfrm>
              <a:off x="5955224" y="3820632"/>
              <a:ext cx="2290067" cy="211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58"/>
            <p:cNvSpPr>
              <a:spLocks noChangeShapeType="1"/>
            </p:cNvSpPr>
            <p:nvPr/>
          </p:nvSpPr>
          <p:spPr bwMode="auto">
            <a:xfrm flipV="1">
              <a:off x="5981099" y="2132856"/>
              <a:ext cx="29039" cy="16945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5" name="Object 60"/>
            <p:cNvGraphicFramePr>
              <a:graphicFrameLocks noChangeAspect="1"/>
            </p:cNvGraphicFramePr>
            <p:nvPr/>
          </p:nvGraphicFramePr>
          <p:xfrm>
            <a:off x="5724128" y="2139772"/>
            <a:ext cx="256971" cy="2039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77569" imgH="215619" progId="Equation.3">
                    <p:embed/>
                  </p:oleObj>
                </mc:Choice>
                <mc:Fallback>
                  <p:oleObj name="Equation" r:id="rId14" imgW="177569" imgH="215619" progId="Equation.3">
                    <p:embed/>
                    <p:pic>
                      <p:nvPicPr>
                        <p:cNvPr id="15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4128" y="2139772"/>
                          <a:ext cx="256971" cy="2039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61"/>
            <p:cNvGraphicFramePr>
              <a:graphicFrameLocks noChangeAspect="1"/>
            </p:cNvGraphicFramePr>
            <p:nvPr/>
          </p:nvGraphicFramePr>
          <p:xfrm>
            <a:off x="8100378" y="3854890"/>
            <a:ext cx="238801" cy="205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64885" imgH="215619" progId="Equation.3">
                    <p:embed/>
                  </p:oleObj>
                </mc:Choice>
                <mc:Fallback>
                  <p:oleObj name="Equation" r:id="rId16" imgW="164885" imgH="215619" progId="Equation.3">
                    <p:embed/>
                    <p:pic>
                      <p:nvPicPr>
                        <p:cNvPr id="16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00378" y="3854890"/>
                          <a:ext cx="238801" cy="205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7" name="Group 1"/>
            <p:cNvGrpSpPr>
              <a:grpSpLocks/>
            </p:cNvGrpSpPr>
            <p:nvPr/>
          </p:nvGrpSpPr>
          <p:grpSpPr bwMode="auto">
            <a:xfrm>
              <a:off x="6325964" y="2309571"/>
              <a:ext cx="1570377" cy="1462559"/>
              <a:chOff x="6228044" y="558527"/>
              <a:chExt cx="1920428" cy="1809449"/>
            </a:xfrm>
          </p:grpSpPr>
          <p:sp>
            <p:nvSpPr>
              <p:cNvPr id="32" name="Arc 59"/>
              <p:cNvSpPr>
                <a:spLocks/>
              </p:cNvSpPr>
              <p:nvPr/>
            </p:nvSpPr>
            <p:spPr bwMode="auto">
              <a:xfrm rot="10267717">
                <a:off x="6301052" y="915655"/>
                <a:ext cx="1847420" cy="1452321"/>
              </a:xfrm>
              <a:custGeom>
                <a:avLst/>
                <a:gdLst>
                  <a:gd name="T0" fmla="*/ 0 w 21600"/>
                  <a:gd name="T1" fmla="*/ 0 h 23799"/>
                  <a:gd name="T2" fmla="*/ 0 w 21600"/>
                  <a:gd name="T3" fmla="*/ 0 h 23799"/>
                  <a:gd name="T4" fmla="*/ 0 w 21600"/>
                  <a:gd name="T5" fmla="*/ 0 h 237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3799"/>
                  <a:gd name="T11" fmla="*/ 21600 w 21600"/>
                  <a:gd name="T12" fmla="*/ 23799 h 237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3799" fill="none" extrusionOk="0">
                    <a:moveTo>
                      <a:pt x="4061" y="0"/>
                    </a:moveTo>
                    <a:cubicBezTo>
                      <a:pt x="14240" y="1949"/>
                      <a:pt x="21600" y="10851"/>
                      <a:pt x="21600" y="21215"/>
                    </a:cubicBezTo>
                    <a:cubicBezTo>
                      <a:pt x="21600" y="22078"/>
                      <a:pt x="21548" y="22941"/>
                      <a:pt x="21444" y="23798"/>
                    </a:cubicBezTo>
                  </a:path>
                  <a:path w="21600" h="23799" stroke="0" extrusionOk="0">
                    <a:moveTo>
                      <a:pt x="4061" y="0"/>
                    </a:moveTo>
                    <a:cubicBezTo>
                      <a:pt x="14240" y="1949"/>
                      <a:pt x="21600" y="10851"/>
                      <a:pt x="21600" y="21215"/>
                    </a:cubicBezTo>
                    <a:cubicBezTo>
                      <a:pt x="21600" y="22078"/>
                      <a:pt x="21548" y="22941"/>
                      <a:pt x="21444" y="23798"/>
                    </a:cubicBezTo>
                    <a:lnTo>
                      <a:pt x="0" y="21215"/>
                    </a:lnTo>
                    <a:lnTo>
                      <a:pt x="4061" y="0"/>
                    </a:lnTo>
                    <a:close/>
                  </a:path>
                </a:pathLst>
              </a:cu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62"/>
              <p:cNvSpPr>
                <a:spLocks/>
              </p:cNvSpPr>
              <p:nvPr/>
            </p:nvSpPr>
            <p:spPr bwMode="auto">
              <a:xfrm>
                <a:off x="6228044" y="558527"/>
                <a:ext cx="1728386" cy="1726912"/>
              </a:xfrm>
              <a:custGeom>
                <a:avLst/>
                <a:gdLst>
                  <a:gd name="T0" fmla="*/ 0 w 703"/>
                  <a:gd name="T1" fmla="*/ 2147483647 h 1020"/>
                  <a:gd name="T2" fmla="*/ 2147483647 w 703"/>
                  <a:gd name="T3" fmla="*/ 2147483647 h 1020"/>
                  <a:gd name="T4" fmla="*/ 2147483647 w 703"/>
                  <a:gd name="T5" fmla="*/ 2147483647 h 1020"/>
                  <a:gd name="T6" fmla="*/ 2147483647 w 703"/>
                  <a:gd name="T7" fmla="*/ 2147483647 h 10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3"/>
                  <a:gd name="T13" fmla="*/ 0 h 1020"/>
                  <a:gd name="T14" fmla="*/ 703 w 703"/>
                  <a:gd name="T15" fmla="*/ 1020 h 10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3" h="1020">
                    <a:moveTo>
                      <a:pt x="0" y="279"/>
                    </a:moveTo>
                    <a:cubicBezTo>
                      <a:pt x="238" y="139"/>
                      <a:pt x="477" y="0"/>
                      <a:pt x="590" y="98"/>
                    </a:cubicBezTo>
                    <a:cubicBezTo>
                      <a:pt x="703" y="196"/>
                      <a:pt x="665" y="718"/>
                      <a:pt x="680" y="869"/>
                    </a:cubicBezTo>
                    <a:cubicBezTo>
                      <a:pt x="695" y="1020"/>
                      <a:pt x="687" y="1012"/>
                      <a:pt x="680" y="1005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Line 63"/>
            <p:cNvSpPr>
              <a:spLocks noChangeShapeType="1"/>
            </p:cNvSpPr>
            <p:nvPr/>
          </p:nvSpPr>
          <p:spPr bwMode="auto">
            <a:xfrm>
              <a:off x="5863361" y="2372547"/>
              <a:ext cx="0" cy="291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4"/>
            <p:cNvSpPr>
              <a:spLocks noChangeShapeType="1"/>
            </p:cNvSpPr>
            <p:nvPr/>
          </p:nvSpPr>
          <p:spPr bwMode="auto">
            <a:xfrm flipH="1">
              <a:off x="7806034" y="3943775"/>
              <a:ext cx="2933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1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313305" y="3236383"/>
              <a:ext cx="513217" cy="369332"/>
            </a:xfrm>
            <a:prstGeom prst="rect">
              <a:avLst/>
            </a:prstGeom>
            <a:blipFill rotWithShape="1">
              <a:blip r:embed="rId18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21" name="TextBox 2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607148" y="2547994"/>
              <a:ext cx="507895" cy="369332"/>
            </a:xfrm>
            <a:prstGeom prst="rect">
              <a:avLst/>
            </a:prstGeom>
            <a:blipFill rotWithShape="1">
              <a:blip r:embed="rId19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22" name="TextBox 2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025273" y="2732327"/>
              <a:ext cx="513217" cy="369332"/>
            </a:xfrm>
            <a:prstGeom prst="rect">
              <a:avLst/>
            </a:prstGeom>
            <a:blipFill rotWithShape="1">
              <a:blip r:embed="rId20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115616" y="2636912"/>
              <a:ext cx="2592288" cy="1116946"/>
            </a:xfrm>
            <a:prstGeom prst="ellips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q"/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o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1355894" y="2929862"/>
              <a:ext cx="2109536" cy="531046"/>
            </a:xfrm>
            <a:custGeom>
              <a:avLst/>
              <a:gdLst>
                <a:gd name="T0" fmla="*/ 0 w 2109536"/>
                <a:gd name="T1" fmla="*/ 402665 h 531046"/>
                <a:gd name="T2" fmla="*/ 208547 w 2109536"/>
                <a:gd name="T3" fmla="*/ 33697 h 531046"/>
                <a:gd name="T4" fmla="*/ 721894 w 2109536"/>
                <a:gd name="T5" fmla="*/ 531002 h 531046"/>
                <a:gd name="T6" fmla="*/ 1122947 w 2109536"/>
                <a:gd name="T7" fmla="*/ 1613 h 531046"/>
                <a:gd name="T8" fmla="*/ 2109536 w 2109536"/>
                <a:gd name="T9" fmla="*/ 354539 h 531046"/>
                <a:gd name="T10" fmla="*/ 2109536 w 2109536"/>
                <a:gd name="T11" fmla="*/ 354539 h 5310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9536" h="531046">
                  <a:moveTo>
                    <a:pt x="0" y="402665"/>
                  </a:moveTo>
                  <a:cubicBezTo>
                    <a:pt x="44115" y="207486"/>
                    <a:pt x="88231" y="12308"/>
                    <a:pt x="208547" y="33697"/>
                  </a:cubicBezTo>
                  <a:cubicBezTo>
                    <a:pt x="328863" y="55086"/>
                    <a:pt x="569494" y="536349"/>
                    <a:pt x="721894" y="531002"/>
                  </a:cubicBezTo>
                  <a:cubicBezTo>
                    <a:pt x="874294" y="525655"/>
                    <a:pt x="891673" y="31023"/>
                    <a:pt x="1122947" y="1613"/>
                  </a:cubicBezTo>
                  <a:cubicBezTo>
                    <a:pt x="1354221" y="-27798"/>
                    <a:pt x="2109536" y="354539"/>
                    <a:pt x="2109536" y="354539"/>
                  </a:cubicBezTo>
                </a:path>
              </a:pathLst>
            </a:custGeom>
            <a:noFill/>
            <a:ln w="190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5" name="Straight Connector 117"/>
            <p:cNvCxnSpPr>
              <a:cxnSpLocks noChangeShapeType="1"/>
            </p:cNvCxnSpPr>
            <p:nvPr/>
          </p:nvCxnSpPr>
          <p:spPr bwMode="auto">
            <a:xfrm flipV="1">
              <a:off x="1816923" y="2636912"/>
              <a:ext cx="298362" cy="1008112"/>
            </a:xfrm>
            <a:prstGeom prst="line">
              <a:avLst/>
            </a:prstGeom>
            <a:noFill/>
            <a:ln w="2222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118"/>
            <p:cNvCxnSpPr>
              <a:cxnSpLocks noChangeShapeType="1"/>
            </p:cNvCxnSpPr>
            <p:nvPr/>
          </p:nvCxnSpPr>
          <p:spPr bwMode="auto">
            <a:xfrm flipV="1">
              <a:off x="2225698" y="2708920"/>
              <a:ext cx="825491" cy="1044938"/>
            </a:xfrm>
            <a:prstGeom prst="line">
              <a:avLst/>
            </a:prstGeom>
            <a:noFill/>
            <a:ln w="22225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Box 50"/>
            <p:cNvSpPr txBox="1">
              <a:spLocks noChangeArrowheads="1"/>
            </p:cNvSpPr>
            <p:nvPr/>
          </p:nvSpPr>
          <p:spPr bwMode="auto">
            <a:xfrm>
              <a:off x="1851228" y="2204864"/>
              <a:ext cx="9925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q"/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o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en-US" sz="1800" i="1" dirty="0">
                  <a:solidFill>
                    <a:schemeClr val="tx1"/>
                  </a:solidFill>
                </a:rPr>
                <a:t>x-space</a:t>
              </a:r>
            </a:p>
          </p:txBody>
        </p:sp>
        <p:cxnSp>
          <p:nvCxnSpPr>
            <p:cNvPr id="28" name="Straight Arrow Connector 61"/>
            <p:cNvCxnSpPr>
              <a:cxnSpLocks noChangeShapeType="1"/>
            </p:cNvCxnSpPr>
            <p:nvPr/>
          </p:nvCxnSpPr>
          <p:spPr bwMode="auto">
            <a:xfrm flipV="1">
              <a:off x="3203848" y="2973063"/>
              <a:ext cx="3122116" cy="16790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Straight Arrow Connector 17483"/>
            <p:cNvCxnSpPr>
              <a:cxnSpLocks noChangeShapeType="1"/>
            </p:cNvCxnSpPr>
            <p:nvPr/>
          </p:nvCxnSpPr>
          <p:spPr bwMode="auto">
            <a:xfrm>
              <a:off x="2201152" y="3333929"/>
              <a:ext cx="4603096" cy="15997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17486"/>
            <p:cNvCxnSpPr>
              <a:cxnSpLocks noChangeShapeType="1"/>
            </p:cNvCxnSpPr>
            <p:nvPr/>
          </p:nvCxnSpPr>
          <p:spPr bwMode="auto">
            <a:xfrm>
              <a:off x="1564441" y="3007493"/>
              <a:ext cx="252482" cy="97902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17488"/>
            <p:cNvCxnSpPr>
              <a:cxnSpLocks noChangeShapeType="1"/>
            </p:cNvCxnSpPr>
            <p:nvPr/>
          </p:nvCxnSpPr>
          <p:spPr bwMode="auto">
            <a:xfrm flipV="1">
              <a:off x="1816923" y="3705416"/>
              <a:ext cx="5569066" cy="28109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80" name="Object 79"/>
          <p:cNvGraphicFramePr>
            <a:graphicFrameLocks noChangeAspect="1"/>
          </p:cNvGraphicFramePr>
          <p:nvPr/>
        </p:nvGraphicFramePr>
        <p:xfrm>
          <a:off x="2915816" y="3592626"/>
          <a:ext cx="3203426" cy="772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866600" imgH="457200" progId="Equation.3">
                  <p:embed/>
                </p:oleObj>
              </mc:Choice>
              <mc:Fallback>
                <p:oleObj name="Equation" r:id="rId21" imgW="1866600" imgH="457200" progId="Equation.3">
                  <p:embed/>
                  <p:pic>
                    <p:nvPicPr>
                      <p:cNvPr id="8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592626"/>
                        <a:ext cx="3203426" cy="7724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/>
          <p:cNvGraphicFramePr>
            <a:graphicFrameLocks noChangeAspect="1"/>
          </p:cNvGraphicFramePr>
          <p:nvPr/>
        </p:nvGraphicFramePr>
        <p:xfrm>
          <a:off x="3570559" y="5301208"/>
          <a:ext cx="1485848" cy="702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952200" imgH="457200" progId="Equation.3">
                  <p:embed/>
                </p:oleObj>
              </mc:Choice>
              <mc:Fallback>
                <p:oleObj name="Equation" r:id="rId23" imgW="952200" imgH="457200" progId="Equation.3">
                  <p:embed/>
                  <p:pic>
                    <p:nvPicPr>
                      <p:cNvPr id="81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559" y="5301208"/>
                        <a:ext cx="1485848" cy="702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0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Other Variants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EDDC7-1821-409A-B657-D68E1847FA43}" type="slidenum">
              <a:rPr lang="en-GB" smtClean="0"/>
              <a:t>22</a:t>
            </a:fld>
            <a:r>
              <a:rPr lang="en-GB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91040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MOEA/D for Expensive </a:t>
            </a:r>
            <a:r>
              <a:rPr lang="en-US" sz="2400" dirty="0" err="1"/>
              <a:t>Multiobjetive</a:t>
            </a:r>
            <a:r>
              <a:rPr lang="en-US" sz="2400" dirty="0"/>
              <a:t> Opt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39888"/>
                <a:ext cx="8229600" cy="4669432"/>
              </a:xfrm>
            </p:spPr>
            <p:txBody>
              <a:bodyPr/>
              <a:lstStyle/>
              <a:p>
                <a:r>
                  <a:rPr lang="en-US" sz="1800" dirty="0"/>
                  <a:t>Expensive opt: function evaluation= expensive computer/physical experiments.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The computational budget could be very limited, say, 200 function evaluations. 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Efficient Global Optimization (Bayesian Optimization) for single expensive optimization problem does the following iteration: </a:t>
                </a:r>
              </a:p>
              <a:p>
                <a:pPr lvl="1"/>
                <a:r>
                  <a:rPr lang="en-US" sz="1600" dirty="0"/>
                  <a:t>Using the evaluated solutions, build a probabilistic model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for objective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b="0" dirty="0"/>
              </a:p>
              <a:p>
                <a:pPr marL="457200" lvl="1" indent="0">
                  <a:buNone/>
                </a:pPr>
                <a:endParaRPr lang="en-US" sz="1600" b="0" dirty="0"/>
              </a:p>
              <a:p>
                <a:pPr lvl="1"/>
                <a:r>
                  <a:rPr lang="en-US" sz="1600" b="0" dirty="0"/>
                  <a:t>Use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dirty="0"/>
                  <a:t>to define acquisition function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dirty="0"/>
                  <a:t> (which measures the merits of figure of evaluation of objective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0" dirty="0"/>
                  <a:t>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0" dirty="0"/>
              </a:p>
              <a:p>
                <a:pPr lvl="1"/>
                <a:endParaRPr lang="en-US" sz="1600" dirty="0"/>
              </a:p>
              <a:p>
                <a:pPr lvl="1"/>
                <a:r>
                  <a:rPr lang="en-US" sz="1600" dirty="0"/>
                  <a:t>Maximize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/>
                  <a:t> to obtain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600" dirty="0"/>
                  <a:t> evaluate it.  </a:t>
                </a:r>
              </a:p>
              <a:p>
                <a:pPr marL="0" indent="0">
                  <a:buNone/>
                </a:pPr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</a:t>
                </a:r>
              </a:p>
              <a:p>
                <a:pPr marL="0" indent="0">
                  <a:buNone/>
                </a:pPr>
                <a:r>
                  <a:rPr lang="en-US" sz="2000" dirty="0"/>
                  <a:t>    </a:t>
                </a:r>
                <a:endParaRPr lang="en-US" sz="16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39888"/>
                <a:ext cx="8229600" cy="4669432"/>
              </a:xfrm>
              <a:blipFill>
                <a:blip r:embed="rId2"/>
                <a:stretch>
                  <a:fillRect l="-444" t="-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EDDC7-1821-409A-B657-D68E1847FA43}" type="slidenum">
              <a:rPr lang="en-GB" smtClean="0"/>
              <a:t>23</a:t>
            </a:fld>
            <a:r>
              <a:rPr lang="en-GB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0704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1503" y="3078498"/>
                <a:ext cx="8229600" cy="4525962"/>
              </a:xfrm>
            </p:spPr>
            <p:txBody>
              <a:bodyPr/>
              <a:lstStyle/>
              <a:p>
                <a:r>
                  <a:rPr lang="en-US" sz="2000" dirty="0"/>
                  <a:t>MOEA/D+EGO </a:t>
                </a:r>
              </a:p>
              <a:p>
                <a:pPr lvl="1"/>
                <a:r>
                  <a:rPr lang="en-US" sz="1600" dirty="0"/>
                  <a:t> Use the evaluated solutions to </a:t>
                </a:r>
                <a:r>
                  <a:rPr lang="en-US" sz="1800" dirty="0"/>
                  <a:t>build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lvl="1"/>
                <a:r>
                  <a:rPr lang="en-US" sz="1600" dirty="0"/>
                  <a:t>Use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/>
                  <a:t> to construct prob. model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en-US" sz="1600" dirty="0"/>
                  <a:t>for each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lvl="1"/>
                <a:r>
                  <a:rPr lang="en-US" sz="1600" dirty="0"/>
                  <a:t>Use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b="0" dirty="0"/>
                  <a:t> to construct </a:t>
                </a:r>
                <a:r>
                  <a:rPr lang="en-US" sz="1600" dirty="0"/>
                  <a:t>acquisition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b="0" dirty="0"/>
                  <a:t> for each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b="0" dirty="0"/>
                  <a:t>.</a:t>
                </a:r>
              </a:p>
              <a:p>
                <a:pPr marL="457200" lvl="1" indent="0">
                  <a:buNone/>
                </a:pPr>
                <a:endParaRPr lang="en-US" sz="1600" b="0" dirty="0"/>
              </a:p>
              <a:p>
                <a:pPr lvl="1"/>
                <a:r>
                  <a:rPr lang="en-US" sz="1600" dirty="0"/>
                  <a:t>Use MOEA/D to optimize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b="0" dirty="0"/>
                  <a:t> to obtain a few candidate solutions and then evaluate them.  </a:t>
                </a:r>
              </a:p>
              <a:p>
                <a:pPr marL="457200" lvl="1" indent="0">
                  <a:buNone/>
                </a:pPr>
                <a:endParaRPr lang="en-US" sz="1600" b="0" dirty="0"/>
              </a:p>
              <a:p>
                <a:pPr marL="457200" lvl="1" indent="0">
                  <a:buNone/>
                </a:pPr>
                <a:endParaRPr lang="en-US" sz="1600" b="0" dirty="0"/>
              </a:p>
              <a:p>
                <a:pPr marL="457200" lvl="1" indent="0">
                  <a:buNone/>
                </a:pPr>
                <a:endParaRPr lang="en-US" sz="1600" b="0" dirty="0"/>
              </a:p>
              <a:p>
                <a:pPr marL="457200" lvl="1" indent="0">
                  <a:buNone/>
                </a:pPr>
                <a:r>
                  <a:rPr lang="en-US" sz="1600" dirty="0"/>
                  <a:t>  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1503" y="3078498"/>
                <a:ext cx="8229600" cy="4525962"/>
              </a:xfrm>
              <a:blipFill>
                <a:blip r:embed="rId2"/>
                <a:stretch>
                  <a:fillRect l="-667" t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EDDC7-1821-409A-B657-D68E1847FA43}" type="slidenum">
              <a:rPr lang="en-GB" smtClean="0"/>
              <a:t>24</a:t>
            </a:fld>
            <a:r>
              <a:rPr lang="en-GB"/>
              <a:t>	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491880" y="44624"/>
            <a:ext cx="2520280" cy="2808312"/>
            <a:chOff x="5263314" y="-315416"/>
            <a:chExt cx="3197118" cy="2808312"/>
          </a:xfrm>
        </p:grpSpPr>
        <p:sp>
          <p:nvSpPr>
            <p:cNvPr id="14" name="Arc 13"/>
            <p:cNvSpPr/>
            <p:nvPr/>
          </p:nvSpPr>
          <p:spPr bwMode="auto">
            <a:xfrm flipH="1" flipV="1">
              <a:off x="5801193" y="-315416"/>
              <a:ext cx="2592288" cy="2429333"/>
            </a:xfrm>
            <a:prstGeom prst="arc">
              <a:avLst/>
            </a:prstGeom>
            <a:noFill/>
            <a:ln w="31750" cap="flat" cmpd="sng" algn="ctr">
              <a:solidFill>
                <a:srgbClr val="FF0000">
                  <a:alpha val="56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V="1">
              <a:off x="5582641" y="271681"/>
              <a:ext cx="0" cy="19442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5508104" y="2193882"/>
              <a:ext cx="259228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 flipH="1">
                  <a:off x="7783594" y="2215897"/>
                  <a:ext cx="24731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783594" y="2215897"/>
                  <a:ext cx="24731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56250" t="-2222" r="-21875" b="-3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 flipH="1">
                  <a:off x="5263314" y="271681"/>
                  <a:ext cx="247319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5263314" y="271681"/>
                  <a:ext cx="247319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56250" t="-2222" r="-25000" b="-3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 bwMode="auto">
            <a:xfrm flipH="1">
              <a:off x="5806905" y="374757"/>
              <a:ext cx="1003055" cy="5760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H="1">
              <a:off x="5883970" y="590781"/>
              <a:ext cx="1003055" cy="5760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H="1">
              <a:off x="6593281" y="1340768"/>
              <a:ext cx="1003055" cy="5760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>
              <a:off x="6881313" y="1484784"/>
              <a:ext cx="1003055" cy="5760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563072" y="116632"/>
                  <a:ext cx="52920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072" y="116632"/>
                  <a:ext cx="529208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16176" r="-63235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897960" y="476672"/>
                  <a:ext cx="52920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7960" y="476672"/>
                  <a:ext cx="529208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14493" r="-62319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931224" y="1341348"/>
                  <a:ext cx="529208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1224" y="1341348"/>
                  <a:ext cx="529208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16176" r="-70588" b="-3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/>
            <p:cNvSpPr/>
            <p:nvPr/>
          </p:nvSpPr>
          <p:spPr bwMode="auto">
            <a:xfrm>
              <a:off x="5770984" y="1124433"/>
              <a:ext cx="72008" cy="723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6516216" y="1916832"/>
              <a:ext cx="72008" cy="723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6804248" y="2060537"/>
              <a:ext cx="72008" cy="723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6516216" y="1268760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724128" y="908409"/>
              <a:ext cx="72008" cy="72319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6300192" y="980728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732240" y="1484784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30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92E760D-589B-4692-3C45-A35ECB48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667" y="917834"/>
            <a:ext cx="5782725" cy="14228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71736"/>
            <a:ext cx="8291264" cy="1357064"/>
          </a:xfrm>
        </p:spPr>
        <p:txBody>
          <a:bodyPr/>
          <a:lstStyle/>
          <a:p>
            <a:r>
              <a:rPr lang="en-US" sz="2000" dirty="0"/>
              <a:t>Simulation Results:</a:t>
            </a:r>
          </a:p>
          <a:p>
            <a:pPr lvl="1"/>
            <a:r>
              <a:rPr lang="en-US" sz="1800" dirty="0"/>
              <a:t>Computational budget: 150 function evaluations</a:t>
            </a:r>
          </a:p>
          <a:p>
            <a:pPr lvl="1"/>
            <a:r>
              <a:rPr lang="en-US" sz="1800" dirty="0"/>
              <a:t>Batch size: 5</a:t>
            </a:r>
          </a:p>
          <a:p>
            <a:pPr lvl="1"/>
            <a:r>
              <a:rPr lang="en-US" sz="1800" dirty="0"/>
              <a:t>Test instance</a:t>
            </a:r>
            <a:r>
              <a:rPr lang="zh-CN" altLang="en-US" sz="1800" dirty="0"/>
              <a:t>：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/>
              <a:t>   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4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o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4697D6D-DCE8-4459-BF4B-408191B4DF3D}" type="slidenum">
              <a:rPr lang="en-GB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r>
              <a:rPr lang="en-GB" altLang="en-US" sz="14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C1ED3C9E-0169-9DE4-6852-322C8AA04059}"/>
              </a:ext>
            </a:extLst>
          </p:cNvPr>
          <p:cNvSpPr txBox="1"/>
          <p:nvPr/>
        </p:nvSpPr>
        <p:spPr>
          <a:xfrm>
            <a:off x="179512" y="5778023"/>
            <a:ext cx="7278018" cy="1572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Q. Zhang et al., MOEA/D-EGO, IEEE Trans on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2009</a:t>
            </a:r>
            <a:endParaRPr lang="en-HK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HK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Zhao and Q. Zhang, Hypervolume-Guided Decomposition, IEEE Trans on </a:t>
            </a:r>
            <a:r>
              <a:rPr lang="en-HK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</a:t>
            </a:r>
            <a:r>
              <a:rPr lang="en-HK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HK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</a:t>
            </a:r>
            <a:r>
              <a:rPr lang="en-HK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2023</a:t>
            </a:r>
          </a:p>
          <a:p>
            <a:pPr>
              <a:lnSpc>
                <a:spcPct val="130000"/>
              </a:lnSpc>
            </a:pPr>
            <a:r>
              <a:rPr lang="en-HK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Code: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https://github.com/mobo-d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endParaRPr lang="en-HK" altLang="zh-CN" sz="16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9E713B1-27EB-BC77-619C-674177EB0C9E}"/>
              </a:ext>
            </a:extLst>
          </p:cNvPr>
          <p:cNvSpPr txBox="1"/>
          <p:nvPr/>
        </p:nvSpPr>
        <p:spPr>
          <a:xfrm>
            <a:off x="4932040" y="4990246"/>
            <a:ext cx="3247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DirHV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-EGO</a:t>
            </a:r>
          </a:p>
          <a:p>
            <a:pPr algn="ctr"/>
            <a:r>
              <a:rPr lang="en-US" altLang="zh-CN" sz="1800" dirty="0"/>
              <a:t>(Zhao and Zhang, 2023)</a:t>
            </a:r>
            <a:endParaRPr lang="zh-CN" altLang="en-US" sz="1800" dirty="0"/>
          </a:p>
          <a:p>
            <a:endParaRPr lang="en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 descr="图表, 散点图&#10;&#10;描述已自动生成">
            <a:extLst>
              <a:ext uri="{FF2B5EF4-FFF2-40B4-BE49-F238E27FC236}">
                <a16:creationId xmlns:a16="http://schemas.microsoft.com/office/drawing/2014/main" id="{77CD8F08-3B02-AF90-EC79-D14B7165CA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6" y="2288212"/>
            <a:ext cx="3750469" cy="281178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FED2D99-C460-42A5-DEDA-051685AFEC6C}"/>
              </a:ext>
            </a:extLst>
          </p:cNvPr>
          <p:cNvSpPr txBox="1"/>
          <p:nvPr/>
        </p:nvSpPr>
        <p:spPr>
          <a:xfrm>
            <a:off x="892423" y="5025950"/>
            <a:ext cx="3247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MOEA/D-EGO </a:t>
            </a:r>
          </a:p>
          <a:p>
            <a:pPr algn="ctr"/>
            <a:r>
              <a:rPr lang="en-US" altLang="zh-CN" sz="1800" dirty="0"/>
              <a:t>(Zhang et al., 2009)</a:t>
            </a:r>
          </a:p>
          <a:p>
            <a:endParaRPr lang="en-H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 descr="图表, 散点图&#10;&#10;描述已自动生成">
            <a:extLst>
              <a:ext uri="{FF2B5EF4-FFF2-40B4-BE49-F238E27FC236}">
                <a16:creationId xmlns:a16="http://schemas.microsoft.com/office/drawing/2014/main" id="{C4C6AEC6-E45D-C554-125B-7F259405B5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553" y="2250474"/>
            <a:ext cx="3750469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Title 6"/>
          <p:cNvSpPr>
            <a:spLocks noGrp="1" noChangeArrowheads="1"/>
          </p:cNvSpPr>
          <p:nvPr>
            <p:ph type="title"/>
          </p:nvPr>
        </p:nvSpPr>
        <p:spPr>
          <a:xfrm>
            <a:off x="-324544" y="300038"/>
            <a:ext cx="9505056" cy="1143000"/>
          </a:xfrm>
        </p:spPr>
        <p:txBody>
          <a:bodyPr/>
          <a:lstStyle/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PPLS/D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ea typeface="宋体" panose="02010600030101010101" pitchFamily="2" charset="-122"/>
              </a:rPr>
              <a:t>for Discrete Optimization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95536" y="2017713"/>
            <a:ext cx="490081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000" dirty="0">
                <a:solidFill>
                  <a:srgbClr val="0000CC"/>
                </a:solidFill>
              </a:rPr>
              <a:t>Decompose the objective space into a number of sub-regions. </a:t>
            </a:r>
          </a:p>
          <a:p>
            <a:pPr marL="0" indent="0" eaLnBrk="1" hangingPunct="1">
              <a:buNone/>
              <a:defRPr/>
            </a:pPr>
            <a:endParaRPr lang="en-US" altLang="zh-CN" sz="2000" dirty="0">
              <a:solidFill>
                <a:srgbClr val="0000CC"/>
              </a:solidFill>
            </a:endParaRPr>
          </a:p>
          <a:p>
            <a:pPr eaLnBrk="1" hangingPunct="1">
              <a:defRPr/>
            </a:pPr>
            <a:r>
              <a:rPr lang="en-US" altLang="zh-CN" sz="2000" dirty="0"/>
              <a:t>Each </a:t>
            </a:r>
            <a:r>
              <a:rPr lang="en-US" altLang="zh-CN" sz="2000" dirty="0" err="1"/>
              <a:t>subregion</a:t>
            </a:r>
            <a:r>
              <a:rPr lang="en-US" altLang="zh-CN" sz="2000" dirty="0"/>
              <a:t>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 is associated with an aggregated </a:t>
            </a:r>
            <a:r>
              <a:rPr lang="en-US" altLang="zh-CN" sz="2000" dirty="0" err="1"/>
              <a:t>obj</a:t>
            </a:r>
            <a:r>
              <a:rPr lang="en-US" altLang="zh-CN" sz="2000" dirty="0"/>
              <a:t> function: </a:t>
            </a:r>
          </a:p>
          <a:p>
            <a:pPr marL="0" lvl="1" indent="0" eaLnBrk="1" hangingPunct="1">
              <a:buClr>
                <a:schemeClr val="folHlink"/>
              </a:buClr>
              <a:buSzPct val="60000"/>
              <a:buNone/>
              <a:defRPr/>
            </a:pPr>
            <a:r>
              <a:rPr lang="en-US" altLang="zh-CN" dirty="0"/>
              <a:t>    e.g.</a:t>
            </a:r>
          </a:p>
          <a:p>
            <a:pPr marL="0" lvl="1" indent="0" eaLnBrk="1" hangingPunct="1">
              <a:buClr>
                <a:schemeClr val="folHlink"/>
              </a:buClr>
              <a:buSzPct val="60000"/>
              <a:buNone/>
              <a:defRPr/>
            </a:pPr>
            <a:r>
              <a:rPr lang="en-US" altLang="zh-CN" dirty="0"/>
              <a:t>    </a:t>
            </a:r>
            <a:r>
              <a:rPr lang="en-US" altLang="zh-CN" dirty="0" err="1"/>
              <a:t>g</a:t>
            </a:r>
            <a:r>
              <a:rPr lang="en-US" altLang="zh-CN" baseline="-25000" dirty="0" err="1"/>
              <a:t>ws</a:t>
            </a:r>
            <a:r>
              <a:rPr lang="en-US" altLang="zh-CN" dirty="0"/>
              <a:t>(x, </a:t>
            </a:r>
            <a:r>
              <a:rPr lang="en-US" altLang="zh-CN" dirty="0" err="1"/>
              <a:t>w</a:t>
            </a:r>
            <a:r>
              <a:rPr lang="en-US" altLang="zh-CN" baseline="-25000" dirty="0" err="1"/>
              <a:t>i</a:t>
            </a:r>
            <a:r>
              <a:rPr lang="en-US" altLang="zh-CN" dirty="0"/>
              <a:t>)= 0.4 * f</a:t>
            </a:r>
            <a:r>
              <a:rPr lang="en-US" altLang="zh-CN" baseline="-25000" dirty="0"/>
              <a:t>1</a:t>
            </a:r>
            <a:r>
              <a:rPr lang="en-US" altLang="zh-CN" dirty="0"/>
              <a:t>(x) + 0.6 * f</a:t>
            </a:r>
            <a:r>
              <a:rPr lang="en-US" altLang="zh-CN" baseline="-25000" dirty="0"/>
              <a:t>2</a:t>
            </a:r>
            <a:r>
              <a:rPr lang="en-US" altLang="zh-CN" dirty="0"/>
              <a:t>(x)</a:t>
            </a:r>
          </a:p>
          <a:p>
            <a:pPr eaLnBrk="1" hangingPunct="1">
              <a:defRPr/>
            </a:pPr>
            <a:endParaRPr lang="en-US" altLang="zh-CN" sz="2000" dirty="0">
              <a:solidFill>
                <a:srgbClr val="0000CC"/>
              </a:solidFill>
            </a:endParaRPr>
          </a:p>
          <a:p>
            <a:pPr eaLnBrk="1" hangingPunct="1">
              <a:defRPr/>
            </a:pPr>
            <a:r>
              <a:rPr lang="en-US" altLang="zh-CN" sz="2000" dirty="0"/>
              <a:t>Agent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 searches </a:t>
            </a:r>
            <a:r>
              <a:rPr lang="en-US" altLang="zh-CN" sz="2000" dirty="0" err="1"/>
              <a:t>Subregion</a:t>
            </a:r>
            <a:r>
              <a:rPr lang="en-US" altLang="zh-CN" sz="2000" dirty="0"/>
              <a:t> </a:t>
            </a:r>
            <a:r>
              <a:rPr lang="en-US" altLang="zh-CN" sz="2000" dirty="0" err="1"/>
              <a:t>i</a:t>
            </a:r>
            <a:r>
              <a:rPr lang="en-US" altLang="zh-CN" sz="2000" dirty="0"/>
              <a:t> by using a PLS guided by </a:t>
            </a:r>
            <a:r>
              <a:rPr lang="en-US" altLang="zh-CN" sz="2000" dirty="0" err="1"/>
              <a:t>g</a:t>
            </a:r>
            <a:r>
              <a:rPr lang="en-US" altLang="zh-CN" sz="2000" baseline="-25000" dirty="0" err="1"/>
              <a:t>ws</a:t>
            </a:r>
            <a:r>
              <a:rPr lang="en-US" altLang="zh-CN" sz="2000" dirty="0"/>
              <a:t>(x, </a:t>
            </a:r>
            <a:r>
              <a:rPr lang="en-US" altLang="zh-CN" sz="2000" dirty="0" err="1"/>
              <a:t>w</a:t>
            </a:r>
            <a:r>
              <a:rPr lang="en-US" altLang="zh-CN" sz="2000" baseline="-25000" dirty="0" err="1"/>
              <a:t>i</a:t>
            </a:r>
            <a:r>
              <a:rPr lang="en-US" altLang="zh-CN" sz="2000" dirty="0"/>
              <a:t>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536" y="6469063"/>
            <a:ext cx="2133600" cy="476250"/>
          </a:xfrm>
        </p:spPr>
        <p:txBody>
          <a:bodyPr/>
          <a:lstStyle/>
          <a:p>
            <a:pPr>
              <a:defRPr/>
            </a:pPr>
            <a:fld id="{621711B1-51B5-4E16-B90C-6BF6E3AB3382}" type="datetime1">
              <a:rPr lang="en-US" altLang="zh-CN">
                <a:solidFill>
                  <a:srgbClr val="000000"/>
                </a:solidFill>
              </a:rPr>
              <a:t>6/26/24</a:t>
            </a:fld>
            <a:endParaRPr lang="en-GB" altLang="zh-CN" dirty="0">
              <a:solidFill>
                <a:srgbClr val="000000"/>
              </a:solidFill>
            </a:endParaRPr>
          </a:p>
        </p:txBody>
      </p:sp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807E65-0847-4878-A61A-CABD6344EA1D}" type="slidenum">
              <a:rPr lang="en-GB" altLang="zh-CN" sz="1400" smtClean="0">
                <a:solidFill>
                  <a:srgbClr val="000000"/>
                </a:solidFill>
              </a:rPr>
              <a:t>26</a:t>
            </a:fld>
            <a:endParaRPr lang="en-GB" altLang="zh-CN" sz="140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26496" y="1944663"/>
            <a:ext cx="3810000" cy="3284537"/>
            <a:chOff x="2330450" y="2173288"/>
            <a:chExt cx="3810000" cy="3284537"/>
          </a:xfrm>
        </p:grpSpPr>
        <p:sp>
          <p:nvSpPr>
            <p:cNvPr id="10" name="Line 20"/>
            <p:cNvSpPr>
              <a:spLocks noChangeShapeType="1"/>
            </p:cNvSpPr>
            <p:nvPr/>
          </p:nvSpPr>
          <p:spPr bwMode="auto">
            <a:xfrm flipH="1" flipV="1">
              <a:off x="2698750" y="2411413"/>
              <a:ext cx="1588" cy="2905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1C1C1C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 flipV="1">
              <a:off x="2700338" y="5314950"/>
              <a:ext cx="307975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1C1C1C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2330450" y="2173288"/>
              <a:ext cx="327025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GB" altLang="zh-CN" sz="1600" i="1" dirty="0">
                  <a:solidFill>
                    <a:srgbClr val="1C1C1C"/>
                  </a:solidFill>
                  <a:latin typeface="Tahoma" panose="020B0604030504040204"/>
                  <a:ea typeface="宋体" panose="02010600030101010101" pitchFamily="2" charset="-122"/>
                  <a:cs typeface="+mn-cs"/>
                </a:rPr>
                <a:t>f</a:t>
              </a:r>
              <a:r>
                <a:rPr lang="en-GB" altLang="zh-CN" sz="1600" i="1" baseline="-25000" dirty="0">
                  <a:solidFill>
                    <a:srgbClr val="1C1C1C"/>
                  </a:solidFill>
                  <a:latin typeface="Tahoma" panose="020B0604030504040204"/>
                  <a:ea typeface="宋体" panose="02010600030101010101" pitchFamily="2" charset="-122"/>
                  <a:cs typeface="+mn-cs"/>
                </a:rPr>
                <a:t>2</a:t>
              </a:r>
              <a:endParaRPr lang="en-GB" altLang="zh-CN" sz="1600" i="1" dirty="0">
                <a:solidFill>
                  <a:srgbClr val="1C1C1C"/>
                </a:solidFill>
                <a:latin typeface="Tahoma" panose="020B060403050404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5815013" y="5118100"/>
              <a:ext cx="325437" cy="33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GB" altLang="zh-CN" sz="1600" i="1" dirty="0">
                  <a:solidFill>
                    <a:srgbClr val="1C1C1C"/>
                  </a:solidFill>
                  <a:latin typeface="Tahoma" panose="020B0604030504040204"/>
                  <a:ea typeface="宋体" panose="02010600030101010101" pitchFamily="2" charset="-122"/>
                  <a:cs typeface="+mn-cs"/>
                </a:rPr>
                <a:t>f</a:t>
              </a:r>
              <a:r>
                <a:rPr lang="en-GB" altLang="zh-CN" sz="1600" i="1" baseline="-25000" dirty="0">
                  <a:solidFill>
                    <a:srgbClr val="1C1C1C"/>
                  </a:solidFill>
                  <a:latin typeface="Tahoma" panose="020B0604030504040204"/>
                  <a:ea typeface="宋体" panose="02010600030101010101" pitchFamily="2" charset="-122"/>
                  <a:cs typeface="+mn-cs"/>
                </a:rPr>
                <a:t>1</a:t>
              </a:r>
              <a:endParaRPr lang="en-GB" altLang="zh-CN" sz="1600" i="1" dirty="0">
                <a:solidFill>
                  <a:srgbClr val="1C1C1C"/>
                </a:solidFill>
                <a:latin typeface="Tahoma" panose="020B060403050404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 flipH="1" flipV="1">
              <a:off x="2698750" y="2725738"/>
              <a:ext cx="1588" cy="2590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1C1C1C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 flipV="1">
              <a:off x="2698750" y="3811588"/>
              <a:ext cx="2108200" cy="15049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1C1C1C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V="1">
              <a:off x="2700338" y="2868613"/>
              <a:ext cx="784225" cy="24479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1C1C1C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flipV="1">
              <a:off x="2698750" y="3221038"/>
              <a:ext cx="1524000" cy="2095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1C1C1C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V="1">
              <a:off x="2698750" y="4602163"/>
              <a:ext cx="2479675" cy="7143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1C1C1C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V="1">
              <a:off x="2698750" y="5314950"/>
              <a:ext cx="2547938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1C1C1C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3465513" y="2638425"/>
              <a:ext cx="43973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GB" altLang="zh-CN" sz="1800" dirty="0">
                  <a:solidFill>
                    <a:srgbClr val="1C1C1C"/>
                  </a:solidFill>
                  <a:latin typeface="Tahoma" panose="020B0604030504040204"/>
                  <a:ea typeface="宋体" panose="02010600030101010101" pitchFamily="2" charset="-122"/>
                  <a:cs typeface="+mn-cs"/>
                </a:rPr>
                <a:t>w</a:t>
              </a:r>
              <a:r>
                <a:rPr lang="en-GB" altLang="zh-CN" sz="1800" baseline="-25000" dirty="0">
                  <a:solidFill>
                    <a:srgbClr val="1C1C1C"/>
                  </a:solidFill>
                  <a:latin typeface="Tahoma" panose="020B0604030504040204"/>
                  <a:ea typeface="宋体" panose="02010600030101010101" pitchFamily="2" charset="-122"/>
                  <a:cs typeface="+mn-cs"/>
                </a:rPr>
                <a:t>2</a:t>
              </a:r>
              <a:endParaRPr lang="en-GB" altLang="zh-CN" sz="1800" dirty="0">
                <a:solidFill>
                  <a:srgbClr val="1C1C1C"/>
                </a:solidFill>
                <a:latin typeface="Tahoma" panose="020B060403050404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2727325" y="2511425"/>
              <a:ext cx="439738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GB" altLang="zh-CN" sz="1800" dirty="0">
                  <a:solidFill>
                    <a:srgbClr val="1C1C1C"/>
                  </a:solidFill>
                  <a:latin typeface="Tahoma" panose="020B0604030504040204"/>
                  <a:ea typeface="宋体" panose="02010600030101010101" pitchFamily="2" charset="-122"/>
                  <a:cs typeface="+mn-cs"/>
                </a:rPr>
                <a:t>w</a:t>
              </a:r>
              <a:r>
                <a:rPr lang="en-GB" altLang="zh-CN" sz="1800" baseline="-25000" dirty="0">
                  <a:solidFill>
                    <a:srgbClr val="1C1C1C"/>
                  </a:solidFill>
                  <a:latin typeface="Tahoma" panose="020B0604030504040204"/>
                  <a:ea typeface="宋体" panose="02010600030101010101" pitchFamily="2" charset="-122"/>
                  <a:cs typeface="+mn-cs"/>
                </a:rPr>
                <a:t>1</a:t>
              </a:r>
              <a:endParaRPr lang="en-GB" altLang="zh-CN" sz="1800" dirty="0">
                <a:solidFill>
                  <a:srgbClr val="1C1C1C"/>
                </a:solidFill>
                <a:latin typeface="Tahoma" panose="020B060403050404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4187825" y="2990850"/>
              <a:ext cx="438150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GB" altLang="zh-CN" sz="1800" dirty="0">
                  <a:solidFill>
                    <a:srgbClr val="1C1C1C"/>
                  </a:solidFill>
                  <a:latin typeface="Tahoma" panose="020B0604030504040204"/>
                  <a:ea typeface="宋体" panose="02010600030101010101" pitchFamily="2" charset="-122"/>
                  <a:cs typeface="+mn-cs"/>
                </a:rPr>
                <a:t>w</a:t>
              </a:r>
              <a:r>
                <a:rPr lang="en-GB" altLang="zh-CN" sz="1800" baseline="-25000" dirty="0">
                  <a:solidFill>
                    <a:srgbClr val="1C1C1C"/>
                  </a:solidFill>
                  <a:latin typeface="Tahoma" panose="020B0604030504040204"/>
                  <a:ea typeface="宋体" panose="02010600030101010101" pitchFamily="2" charset="-122"/>
                  <a:cs typeface="+mn-cs"/>
                </a:rPr>
                <a:t>3</a:t>
              </a:r>
              <a:endParaRPr lang="en-GB" altLang="zh-CN" sz="1800" dirty="0">
                <a:solidFill>
                  <a:srgbClr val="1C1C1C"/>
                </a:solidFill>
                <a:latin typeface="Tahoma" panose="020B060403050404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4791075" y="3581400"/>
              <a:ext cx="439738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GB" altLang="zh-CN" sz="1800" dirty="0">
                  <a:solidFill>
                    <a:srgbClr val="1C1C1C"/>
                  </a:solidFill>
                  <a:latin typeface="Tahoma" panose="020B0604030504040204"/>
                  <a:ea typeface="宋体" panose="02010600030101010101" pitchFamily="2" charset="-122"/>
                  <a:cs typeface="+mn-cs"/>
                </a:rPr>
                <a:t>w</a:t>
              </a:r>
              <a:r>
                <a:rPr lang="en-GB" altLang="zh-CN" sz="1800" baseline="-25000" dirty="0">
                  <a:solidFill>
                    <a:srgbClr val="1C1C1C"/>
                  </a:solidFill>
                  <a:latin typeface="Tahoma" panose="020B0604030504040204"/>
                  <a:ea typeface="宋体" panose="02010600030101010101" pitchFamily="2" charset="-122"/>
                  <a:cs typeface="+mn-cs"/>
                </a:rPr>
                <a:t>4</a:t>
              </a:r>
              <a:endParaRPr lang="en-GB" altLang="zh-CN" sz="1800" dirty="0">
                <a:solidFill>
                  <a:srgbClr val="1C1C1C"/>
                </a:solidFill>
                <a:latin typeface="Tahoma" panose="020B060403050404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5140325" y="4333875"/>
              <a:ext cx="439738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GB" altLang="zh-CN" sz="1800" dirty="0">
                  <a:solidFill>
                    <a:srgbClr val="1C1C1C"/>
                  </a:solidFill>
                  <a:latin typeface="Tahoma" panose="020B0604030504040204"/>
                  <a:ea typeface="宋体" panose="02010600030101010101" pitchFamily="2" charset="-122"/>
                  <a:cs typeface="+mn-cs"/>
                </a:rPr>
                <a:t>w</a:t>
              </a:r>
              <a:r>
                <a:rPr lang="en-GB" altLang="zh-CN" sz="1800" baseline="-25000" dirty="0">
                  <a:solidFill>
                    <a:srgbClr val="1C1C1C"/>
                  </a:solidFill>
                  <a:latin typeface="Tahoma" panose="020B0604030504040204"/>
                  <a:ea typeface="宋体" panose="02010600030101010101" pitchFamily="2" charset="-122"/>
                  <a:cs typeface="+mn-cs"/>
                </a:rPr>
                <a:t>5</a:t>
              </a:r>
              <a:endParaRPr lang="en-GB" altLang="zh-CN" sz="1800" dirty="0">
                <a:solidFill>
                  <a:srgbClr val="1C1C1C"/>
                </a:solidFill>
                <a:latin typeface="Tahoma" panose="020B060403050404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5160963" y="4959350"/>
              <a:ext cx="439737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spcBef>
                  <a:spcPct val="50000"/>
                </a:spcBef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GB" altLang="zh-CN" sz="1800" dirty="0">
                  <a:solidFill>
                    <a:srgbClr val="1C1C1C"/>
                  </a:solidFill>
                  <a:latin typeface="Tahoma" panose="020B0604030504040204"/>
                  <a:ea typeface="宋体" panose="02010600030101010101" pitchFamily="2" charset="-122"/>
                  <a:cs typeface="+mn-cs"/>
                </a:rPr>
                <a:t>w</a:t>
              </a:r>
              <a:r>
                <a:rPr lang="en-GB" altLang="zh-CN" sz="1800" baseline="-25000" dirty="0">
                  <a:solidFill>
                    <a:srgbClr val="1C1C1C"/>
                  </a:solidFill>
                  <a:latin typeface="Tahoma" panose="020B0604030504040204"/>
                  <a:ea typeface="宋体" panose="02010600030101010101" pitchFamily="2" charset="-122"/>
                  <a:cs typeface="+mn-cs"/>
                </a:rPr>
                <a:t>6</a:t>
              </a:r>
              <a:endParaRPr lang="en-GB" altLang="zh-CN" sz="1800" dirty="0">
                <a:solidFill>
                  <a:srgbClr val="1C1C1C"/>
                </a:solidFill>
                <a:latin typeface="Tahoma" panose="020B060403050404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 flipV="1">
              <a:off x="2700338" y="2638425"/>
              <a:ext cx="407987" cy="26876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1C1C1C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 flipV="1">
              <a:off x="2698750" y="2868613"/>
              <a:ext cx="1274763" cy="2457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1C1C1C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 flipV="1">
              <a:off x="2698750" y="3436938"/>
              <a:ext cx="1922463" cy="18653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1C1C1C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9" name="Line 20"/>
            <p:cNvSpPr>
              <a:spLocks noChangeShapeType="1"/>
            </p:cNvSpPr>
            <p:nvPr/>
          </p:nvSpPr>
          <p:spPr bwMode="auto">
            <a:xfrm flipV="1">
              <a:off x="2698750" y="4141788"/>
              <a:ext cx="2462213" cy="11826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1C1C1C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30" name="Line 20"/>
            <p:cNvSpPr>
              <a:spLocks noChangeShapeType="1"/>
            </p:cNvSpPr>
            <p:nvPr/>
          </p:nvSpPr>
          <p:spPr bwMode="auto">
            <a:xfrm flipV="1">
              <a:off x="2727325" y="4929188"/>
              <a:ext cx="2713038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zh-CN" altLang="en-US" sz="2400">
                <a:solidFill>
                  <a:srgbClr val="1C1C1C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771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900" y="485364"/>
            <a:ext cx="9460644" cy="6372636"/>
          </a:xfrm>
        </p:spPr>
        <p:txBody>
          <a:bodyPr/>
          <a:lstStyle/>
          <a:p>
            <a:r>
              <a:rPr lang="en-US" altLang="zh-CN" sz="2000" dirty="0"/>
              <a:t>Experiments:</a:t>
            </a:r>
          </a:p>
          <a:p>
            <a:pPr lvl="1"/>
            <a:r>
              <a:rPr lang="en-US" altLang="zh-CN" sz="1600" dirty="0"/>
              <a:t>Test problem: multiobjective Unconstraint Binary Quadratic Programming</a:t>
            </a:r>
          </a:p>
          <a:p>
            <a:pPr lvl="1"/>
            <a:r>
              <a:rPr lang="en-US" altLang="zh-CN" sz="1600" dirty="0"/>
              <a:t>No of variables = 200. No. of objectives: 2 and 3</a:t>
            </a:r>
          </a:p>
          <a:p>
            <a:pPr lvl="1"/>
            <a:r>
              <a:rPr lang="en-US" altLang="zh-CN" sz="1600" dirty="0"/>
              <a:t>No. of regions = 11 (for 2-obj) and 66 (for 3-obj)</a:t>
            </a:r>
          </a:p>
          <a:p>
            <a:pPr lvl="1"/>
            <a:endParaRPr lang="en-US" altLang="zh-CN" sz="16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lvl="1"/>
            <a:endParaRPr lang="en-US" altLang="zh-CN" sz="16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lvl="1"/>
            <a:endParaRPr lang="en-US" altLang="zh-CN" sz="20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endParaRPr lang="en-US" altLang="zh-CN" sz="20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endParaRPr lang="en-US" altLang="zh-CN" sz="20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endParaRPr lang="en-US" altLang="zh-CN" sz="20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endParaRPr lang="en-US" altLang="zh-CN" sz="20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endParaRPr lang="en-US" altLang="zh-CN" sz="2000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457200" lvl="1" indent="0">
              <a:buNone/>
            </a:pPr>
            <a:endParaRPr lang="en-US" altLang="zh-CN" sz="1400" i="1" dirty="0">
              <a:ea typeface="宋体" panose="02010600030101010101" pitchFamily="2" charset="-122"/>
            </a:endParaRPr>
          </a:p>
          <a:p>
            <a:pPr marL="457200" lvl="1" indent="0">
              <a:buNone/>
            </a:pPr>
            <a:endParaRPr lang="en-US" altLang="zh-CN" sz="1400" i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indent="0">
              <a:buNone/>
            </a:pPr>
            <a:endParaRPr lang="en-US" altLang="zh-CN" sz="1400" i="1" dirty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457200" lvl="1" indent="0">
              <a:buNone/>
            </a:pPr>
            <a:r>
              <a:rPr lang="en-US" altLang="zh-CN" sz="1400" i="1" dirty="0">
                <a:solidFill>
                  <a:schemeClr val="tx1"/>
                </a:solidFill>
                <a:ea typeface="宋体" panose="02010600030101010101" pitchFamily="2" charset="-122"/>
              </a:rPr>
              <a:t>Jialong Shi, Qingfu Zhang, </a:t>
            </a:r>
            <a:r>
              <a:rPr lang="en-US" altLang="zh-CN" sz="1400" i="1" dirty="0" err="1">
                <a:solidFill>
                  <a:schemeClr val="tx1"/>
                </a:solidFill>
                <a:ea typeface="宋体" panose="02010600030101010101" pitchFamily="2" charset="-122"/>
              </a:rPr>
              <a:t>Jianyong</a:t>
            </a:r>
            <a:r>
              <a:rPr lang="en-US" altLang="zh-CN" sz="1400" i="1" dirty="0">
                <a:solidFill>
                  <a:schemeClr val="tx1"/>
                </a:solidFill>
                <a:ea typeface="宋体" panose="02010600030101010101" pitchFamily="2" charset="-122"/>
              </a:rPr>
              <a:t> Sun, PPLS/D: Parallel Pareto Local Search Based on Decomposition,</a:t>
            </a:r>
          </a:p>
          <a:p>
            <a:pPr marL="457200" lvl="1" indent="0">
              <a:buNone/>
            </a:pPr>
            <a:r>
              <a:rPr lang="en-US" altLang="zh-CN" sz="1400" i="1" dirty="0">
                <a:solidFill>
                  <a:schemeClr val="tx1"/>
                </a:solidFill>
                <a:ea typeface="宋体" panose="02010600030101010101" pitchFamily="2" charset="-122"/>
              </a:rPr>
              <a:t> IEEE Transactions on Cybernetics, 2020, 50(3): 1060-1071. </a:t>
            </a:r>
          </a:p>
          <a:p>
            <a:pPr marL="457200" lvl="1" indent="0">
              <a:buNone/>
            </a:pPr>
            <a:r>
              <a:rPr lang="en-US" altLang="zh-CN" sz="1400" i="1" dirty="0">
                <a:solidFill>
                  <a:schemeClr val="tx1"/>
                </a:solidFill>
                <a:ea typeface="宋体" panose="02010600030101010101" pitchFamily="2" charset="-122"/>
              </a:rPr>
              <a:t>Code:</a:t>
            </a:r>
          </a:p>
          <a:p>
            <a:pPr marL="914400" lvl="2" indent="0">
              <a:buNone/>
            </a:pPr>
            <a:r>
              <a:rPr lang="en-US" altLang="zh-CN" sz="1400" dirty="0">
                <a:hlinkClick r:id="rId2"/>
              </a:rPr>
              <a:t>https://github.com/JialongShi/pplsd_mubqp</a:t>
            </a:r>
            <a:endParaRPr lang="en-US" altLang="zh-CN" sz="1400" dirty="0"/>
          </a:p>
          <a:p>
            <a:pPr marL="914400" lvl="2" indent="0">
              <a:buNone/>
            </a:pPr>
            <a:r>
              <a:rPr lang="en-US" altLang="zh-CN" sz="1400" dirty="0">
                <a:hlinkClick r:id="rId3"/>
              </a:rPr>
              <a:t>https://github.com/JialongShi/pplsd_mtsp</a:t>
            </a:r>
            <a:endParaRPr lang="en-US" altLang="zh-CN" sz="1400" dirty="0"/>
          </a:p>
          <a:p>
            <a:pPr marL="457200" lvl="1" indent="0">
              <a:buNone/>
            </a:pPr>
            <a:endParaRPr lang="en-US" altLang="zh-CN" sz="1600" dirty="0"/>
          </a:p>
          <a:p>
            <a:pPr marL="0" indent="0">
              <a:buNone/>
            </a:pPr>
            <a:r>
              <a:rPr lang="en-US" altLang="zh-CN" sz="2000" dirty="0"/>
              <a:t> </a:t>
            </a:r>
            <a:endParaRPr lang="zh-CN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92448" y="2276872"/>
            <a:ext cx="8268026" cy="2664296"/>
            <a:chOff x="292448" y="2276872"/>
            <a:chExt cx="8268026" cy="2664296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AB70CE5E-B433-4187-A1F5-2968740C8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48" y="2417769"/>
              <a:ext cx="1971179" cy="2062625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C885C83-9DDF-4AC3-ABB3-2A2915A7C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2417769"/>
              <a:ext cx="1971179" cy="2062625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1D8C9394-DC00-4A68-A322-45A4BE136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2280899"/>
              <a:ext cx="1775072" cy="234969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53A3FB0D-7615-406A-8C4D-18B6A2114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5402" y="2276872"/>
              <a:ext cx="1775072" cy="2349694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832458A8-EBDC-421B-9FFF-C1BD19F584B1}"/>
                </a:ext>
              </a:extLst>
            </p:cNvPr>
            <p:cNvSpPr/>
            <p:nvPr/>
          </p:nvSpPr>
          <p:spPr>
            <a:xfrm>
              <a:off x="522119" y="4415544"/>
              <a:ext cx="181708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rgbClr val="0000CC"/>
                  </a:solidFill>
                </a:rPr>
                <a:t>classic PLS (2-obj)</a:t>
              </a:r>
              <a:endParaRPr lang="zh-CN" altLang="en-US" sz="1400" dirty="0">
                <a:solidFill>
                  <a:srgbClr val="0000CC"/>
                </a:solidFill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6478940E-73BB-4FB7-AF6B-EFA4D11C5509}"/>
                </a:ext>
              </a:extLst>
            </p:cNvPr>
            <p:cNvSpPr/>
            <p:nvPr/>
          </p:nvSpPr>
          <p:spPr>
            <a:xfrm>
              <a:off x="2794830" y="4415543"/>
              <a:ext cx="14311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rgbClr val="0000CC"/>
                  </a:solidFill>
                </a:rPr>
                <a:t>PPLS/D (2-obj)</a:t>
              </a:r>
              <a:endParaRPr lang="zh-CN" altLang="en-US" sz="1400" dirty="0">
                <a:solidFill>
                  <a:srgbClr val="0000CC"/>
                </a:solidFill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650A0C81-D6FA-4135-A884-213C8FCAAD3C}"/>
                </a:ext>
              </a:extLst>
            </p:cNvPr>
            <p:cNvSpPr/>
            <p:nvPr/>
          </p:nvSpPr>
          <p:spPr>
            <a:xfrm>
              <a:off x="4860032" y="4561383"/>
              <a:ext cx="181708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rgbClr val="0000CC"/>
                  </a:solidFill>
                </a:rPr>
                <a:t>classic PLS (3-obj)</a:t>
              </a:r>
              <a:endParaRPr lang="zh-CN" altLang="en-US" sz="1400" dirty="0">
                <a:solidFill>
                  <a:srgbClr val="0000CC"/>
                </a:solidFill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2D5B4051-1D42-4A89-9ED9-FFCBF4714A97}"/>
                </a:ext>
              </a:extLst>
            </p:cNvPr>
            <p:cNvSpPr/>
            <p:nvPr/>
          </p:nvSpPr>
          <p:spPr>
            <a:xfrm>
              <a:off x="7092280" y="4633391"/>
              <a:ext cx="143112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rgbClr val="0000CC"/>
                  </a:solidFill>
                </a:rPr>
                <a:t>PPLS/D (3-obj)</a:t>
              </a:r>
              <a:endParaRPr lang="zh-CN" altLang="en-US" sz="1400" dirty="0">
                <a:solidFill>
                  <a:srgbClr val="0000CC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C1287-9A82-4A5C-8FCF-98F489DF6CE3}" type="slidenum">
              <a:rPr lang="en-GB" smtClean="0"/>
              <a:pPr>
                <a:defRPr/>
              </a:pPr>
              <a:t>27</a:t>
            </a:fld>
            <a:r>
              <a:rPr lang="en-GB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7333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165D0-2958-4D85-82DC-5CAC6C582EF1}" type="slidenum">
              <a:rPr lang="en-GB" smtClean="0"/>
              <a:t>28</a:t>
            </a:fld>
            <a:r>
              <a:rPr lang="en-GB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13247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r>
              <a:rPr lang="en-US" sz="2000" dirty="0"/>
              <a:t>MOEA/D Web:  https://sites.google.com/view/moead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EDDC7-1821-409A-B657-D68E1847FA43}" type="slidenum">
              <a:rPr lang="en-GB" smtClean="0"/>
              <a:t>29</a:t>
            </a:fld>
            <a:r>
              <a:rPr lang="en-GB"/>
              <a:t>	</a:t>
            </a: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19290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57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Basic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9E230-34E4-4CDC-95F8-8EE19E08D8ED}" type="slidenum">
              <a:rPr lang="en-GB" smtClean="0"/>
              <a:t>3</a:t>
            </a:fld>
            <a:r>
              <a:rPr lang="en-GB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18878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130" y="332656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Survey papers on  MOEA/D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EDDC7-1821-409A-B657-D68E1847FA43}" type="slidenum">
              <a:rPr lang="en-GB" smtClean="0"/>
              <a:t>30</a:t>
            </a:fld>
            <a:r>
              <a:rPr lang="en-GB"/>
              <a:t>	</a:t>
            </a: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134582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88" y="3495576"/>
            <a:ext cx="6716612" cy="281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604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404664"/>
            <a:ext cx="6253316" cy="33386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EDDC7-1821-409A-B657-D68E1847FA43}" type="slidenum">
              <a:rPr lang="en-GB" smtClean="0"/>
              <a:t>31</a:t>
            </a:fld>
            <a:r>
              <a:rPr lang="en-GB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84" y="3945991"/>
            <a:ext cx="8239848" cy="236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36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184576"/>
          </a:xfrm>
        </p:spPr>
        <p:txBody>
          <a:bodyPr/>
          <a:lstStyle/>
          <a:p>
            <a:pPr marL="0" indent="0">
              <a:buNone/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MOEA/D= Decomposition + Collaboration, a methodology for </a:t>
            </a:r>
            <a:r>
              <a:rPr lang="en-GB" sz="2000" dirty="0" err="1"/>
              <a:t>multiobjective</a:t>
            </a:r>
            <a:r>
              <a:rPr lang="en-GB" sz="2000" dirty="0"/>
              <a:t> optimization. </a:t>
            </a:r>
          </a:p>
          <a:p>
            <a:pPr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Key design issues: decomposition, search method for each agent, collaboration. </a:t>
            </a:r>
          </a:p>
          <a:p>
            <a:pPr marL="0" indent="0">
              <a:buNone/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Different single optimization methods can be readily used in MOEA/D framework. </a:t>
            </a:r>
          </a:p>
          <a:p>
            <a:pPr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 err="1"/>
              <a:t>Multiobjective</a:t>
            </a:r>
            <a:r>
              <a:rPr lang="en-GB" sz="2000" dirty="0"/>
              <a:t> optimization methods can also be integrated in MOEA/D framework. </a:t>
            </a:r>
          </a:p>
          <a:p>
            <a:pPr marL="0" indent="0">
              <a:buNone/>
              <a:defRPr/>
            </a:pPr>
            <a:r>
              <a:rPr lang="en-GB" sz="2000" dirty="0"/>
              <a:t> </a:t>
            </a:r>
          </a:p>
          <a:p>
            <a:pPr marL="0" indent="0">
              <a:buNone/>
              <a:defRPr/>
            </a:pPr>
            <a:endParaRPr lang="en-GB" sz="2000" dirty="0"/>
          </a:p>
          <a:p>
            <a:pPr>
              <a:defRPr/>
            </a:pPr>
            <a:endParaRPr lang="en-GB" sz="2000" dirty="0"/>
          </a:p>
          <a:p>
            <a:pPr>
              <a:defRPr/>
            </a:pPr>
            <a:endParaRPr lang="en-GB" sz="2000" dirty="0"/>
          </a:p>
          <a:p>
            <a:pPr>
              <a:defRPr/>
            </a:pPr>
            <a:endParaRPr lang="en-GB" sz="2000" dirty="0"/>
          </a:p>
          <a:p>
            <a:pPr marL="0" indent="0"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r>
              <a:rPr lang="en-GB" sz="2000" dirty="0"/>
              <a:t> </a:t>
            </a:r>
          </a:p>
          <a:p>
            <a:pPr marL="0" indent="0"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EDDC7-1821-409A-B657-D68E1847FA43}" type="slidenum">
              <a:rPr lang="en-GB" smtClean="0"/>
              <a:t>32</a:t>
            </a:fld>
            <a:r>
              <a:rPr lang="en-GB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3600"/>
          </a:xfrm>
        </p:spPr>
        <p:txBody>
          <a:bodyPr/>
          <a:lstStyle/>
          <a:p>
            <a:br>
              <a:rPr lang="en-GB" altLang="en-US" sz="2400" dirty="0"/>
            </a:br>
            <a:r>
              <a:rPr lang="en-GB" altLang="en-US" sz="2400" dirty="0"/>
              <a:t>MOEA/D=Decomposition + Collaboration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908719"/>
            <a:ext cx="8928546" cy="5336505"/>
          </a:xfrm>
        </p:spPr>
        <p:txBody>
          <a:bodyPr/>
          <a:lstStyle/>
          <a:p>
            <a:pPr marL="0" indent="0">
              <a:buNone/>
              <a:defRPr/>
            </a:pPr>
            <a:endParaRPr lang="en-GB" sz="2000" b="1" dirty="0"/>
          </a:p>
          <a:p>
            <a:pPr>
              <a:defRPr/>
            </a:pPr>
            <a:endParaRPr lang="en-GB" sz="2000" b="1" dirty="0"/>
          </a:p>
          <a:p>
            <a:pPr>
              <a:defRPr/>
            </a:pPr>
            <a:r>
              <a:rPr lang="en-GB" sz="2000" b="1" dirty="0"/>
              <a:t>Decomposition (from traditional opt)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lvl="1">
              <a:defRPr/>
            </a:pPr>
            <a:r>
              <a:rPr lang="en-GB" sz="1800" dirty="0"/>
              <a:t>Decompose </a:t>
            </a:r>
            <a:r>
              <a:rPr lang="en-GB" sz="1800" dirty="0">
                <a:solidFill>
                  <a:srgbClr val="FF0000"/>
                </a:solidFill>
              </a:rPr>
              <a:t>the task </a:t>
            </a:r>
            <a:r>
              <a:rPr lang="en-GB" sz="1800" dirty="0"/>
              <a:t>of approximating the PF into </a:t>
            </a:r>
            <a:r>
              <a:rPr lang="en-GB" sz="1800" i="1" dirty="0">
                <a:solidFill>
                  <a:srgbClr val="FF0000"/>
                </a:solidFill>
              </a:rPr>
              <a:t>N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dirty="0" err="1">
                <a:solidFill>
                  <a:srgbClr val="FF0000"/>
                </a:solidFill>
              </a:rPr>
              <a:t>subproblems</a:t>
            </a:r>
            <a:r>
              <a:rPr lang="en-GB" sz="1800" dirty="0"/>
              <a:t>. Each subproblem can be single objective or multiobjective.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>
              <a:defRPr/>
            </a:pPr>
            <a:r>
              <a:rPr lang="en-GB" sz="2000" b="1" dirty="0"/>
              <a:t>Collaboration (from swarm Intelligence and evolutionary computation)</a:t>
            </a:r>
          </a:p>
          <a:p>
            <a:pPr>
              <a:defRPr/>
            </a:pPr>
            <a:endParaRPr lang="en-GB" dirty="0"/>
          </a:p>
          <a:p>
            <a:pPr lvl="1">
              <a:defRPr/>
            </a:pPr>
            <a:r>
              <a:rPr lang="en-GB" sz="1800" i="1" dirty="0"/>
              <a:t>N</a:t>
            </a:r>
            <a:r>
              <a:rPr lang="en-GB" sz="1800" dirty="0"/>
              <a:t> agents (procedures) are used.  Each agent is for a different subproblem. </a:t>
            </a:r>
          </a:p>
          <a:p>
            <a:pPr lvl="1">
              <a:defRPr/>
            </a:pPr>
            <a:endParaRPr lang="en-GB" sz="1800" dirty="0"/>
          </a:p>
          <a:p>
            <a:pPr lvl="1">
              <a:defRPr/>
            </a:pPr>
            <a:r>
              <a:rPr lang="en-GB" sz="1800" dirty="0"/>
              <a:t>These </a:t>
            </a:r>
            <a:r>
              <a:rPr lang="en-GB" sz="1800" i="1" dirty="0"/>
              <a:t>N</a:t>
            </a:r>
            <a:r>
              <a:rPr lang="en-GB" sz="1800" dirty="0"/>
              <a:t> subproblems are related to one another. </a:t>
            </a:r>
            <a:r>
              <a:rPr lang="en-GB" sz="1800" i="1" dirty="0"/>
              <a:t>N</a:t>
            </a:r>
            <a:r>
              <a:rPr lang="en-GB" sz="1800" dirty="0"/>
              <a:t> agents can solve these subproblems in a collaborative manner.</a:t>
            </a:r>
            <a:r>
              <a:rPr lang="en-GB" dirty="0"/>
              <a:t>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dirty="0"/>
              <a:t> 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q"/>
              <a:defRPr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o"/>
              <a:defRPr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 sz="2000">
                <a:solidFill>
                  <a:srgbClr val="0000CC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0000CC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0000CC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0000CC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0000CC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C07442E-F922-4ACD-9CE0-1D250609A3AF}" type="slidenum">
              <a:rPr lang="en-GB" altLang="en-US" sz="1400" smtClean="0">
                <a:solidFill>
                  <a:schemeClr val="tx1"/>
                </a:solidFill>
              </a:rPr>
              <a:t>4</a:t>
            </a:fld>
            <a:r>
              <a:rPr lang="en-GB" altLang="en-US" sz="1400">
                <a:solidFill>
                  <a:schemeClr val="tx1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863600"/>
          </a:xfrm>
        </p:spPr>
        <p:txBody>
          <a:bodyPr/>
          <a:lstStyle/>
          <a:p>
            <a:r>
              <a:rPr lang="en-GB" altLang="en-US" sz="2400" dirty="0"/>
              <a:t>Major Issues</a:t>
            </a:r>
          </a:p>
        </p:txBody>
      </p:sp>
      <p:sp>
        <p:nvSpPr>
          <p:cNvPr id="58573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3861048"/>
            <a:ext cx="8280920" cy="2592288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GB" dirty="0"/>
          </a:p>
          <a:p>
            <a:pPr marL="381000" indent="-381000" eaLnBrk="1" hangingPunct="1">
              <a:defRPr/>
            </a:pPr>
            <a:r>
              <a:rPr lang="en-GB" sz="2000" dirty="0"/>
              <a:t>Problem decomposition and neighbourhood structure. </a:t>
            </a:r>
          </a:p>
          <a:p>
            <a:pPr marL="0" indent="0" eaLnBrk="1" hangingPunct="1">
              <a:buNone/>
              <a:defRPr/>
            </a:pPr>
            <a:r>
              <a:rPr lang="en-GB" sz="2000" dirty="0"/>
              <a:t>  </a:t>
            </a:r>
          </a:p>
          <a:p>
            <a:pPr marL="381000" indent="-381000" eaLnBrk="1" hangingPunct="1">
              <a:defRPr/>
            </a:pPr>
            <a:r>
              <a:rPr lang="en-GB" sz="2000" dirty="0"/>
              <a:t>Search method used by each agent: memory and reproduction operators.</a:t>
            </a:r>
          </a:p>
          <a:p>
            <a:pPr marL="0" indent="0" eaLnBrk="1" hangingPunct="1">
              <a:buNone/>
              <a:defRPr/>
            </a:pPr>
            <a:endParaRPr lang="en-GB" sz="2000" dirty="0"/>
          </a:p>
          <a:p>
            <a:pPr marL="381000" indent="-381000" eaLnBrk="1" hangingPunct="1">
              <a:defRPr/>
            </a:pPr>
            <a:r>
              <a:rPr lang="en-GB" sz="2000" dirty="0"/>
              <a:t>Collaboration: mating selection and replacement.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GB" sz="2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GB" sz="2000" dirty="0"/>
          </a:p>
        </p:txBody>
      </p:sp>
      <p:sp>
        <p:nvSpPr>
          <p:cNvPr id="1331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q"/>
              <a:defRPr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o"/>
              <a:defRPr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 sz="2000">
                <a:solidFill>
                  <a:srgbClr val="0000CC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0000CC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0000CC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0000CC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>
                <a:solidFill>
                  <a:srgbClr val="0000CC"/>
                </a:solidFill>
                <a:latin typeface="Courier New" panose="02070309020205020404" pitchFamily="49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50E61DDC-7C79-4274-BDAE-7AAEA9EE645C}" type="slidenum">
              <a:rPr lang="en-GB" altLang="en-US" sz="1400" smtClean="0">
                <a:solidFill>
                  <a:schemeClr val="tx1"/>
                </a:solidFill>
              </a:rPr>
              <a:t>5</a:t>
            </a:fld>
            <a:r>
              <a:rPr lang="en-GB" altLang="en-US" sz="1400">
                <a:solidFill>
                  <a:schemeClr val="tx1"/>
                </a:solidFill>
              </a:rPr>
              <a:t>	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226622"/>
              </p:ext>
            </p:extLst>
          </p:nvPr>
        </p:nvGraphicFramePr>
        <p:xfrm>
          <a:off x="1619672" y="908720"/>
          <a:ext cx="7067128" cy="4481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0964545" imgH="5291455" progId="AcroExch.Document.DC">
                  <p:embed/>
                </p:oleObj>
              </mc:Choice>
              <mc:Fallback>
                <p:oleObj name="Acrobat Document" r:id="rId3" imgW="10964545" imgH="5291455" progId="AcroExch.Document.DC">
                  <p:embed/>
                  <p:pic>
                    <p:nvPicPr>
                      <p:cNvPr id="0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908720"/>
                        <a:ext cx="7067128" cy="4481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5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5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5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5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Basic MOEA/D 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EDDC7-1821-409A-B657-D68E1847FA43}" type="slidenum">
              <a:rPr lang="en-GB" smtClean="0"/>
              <a:t>6</a:t>
            </a:fld>
            <a:r>
              <a:rPr lang="en-GB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51952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Problem Decomposition</a:t>
            </a:r>
            <a:br>
              <a:rPr lang="en-GB" altLang="en-US" dirty="0"/>
            </a:br>
            <a:endParaRPr lang="en-US" dirty="0"/>
          </a:p>
        </p:txBody>
      </p:sp>
      <p:sp>
        <p:nvSpPr>
          <p:cNvPr id="14339" name="Text Placeholder 2"/>
          <p:cNvSpPr>
            <a:spLocks noGrp="1"/>
          </p:cNvSpPr>
          <p:nvPr>
            <p:ph idx="1"/>
          </p:nvPr>
        </p:nvSpPr>
        <p:spPr>
          <a:xfrm>
            <a:off x="250102" y="1356519"/>
            <a:ext cx="8229600" cy="4525962"/>
          </a:xfrm>
        </p:spPr>
        <p:txBody>
          <a:bodyPr/>
          <a:lstStyle/>
          <a:p>
            <a:r>
              <a:rPr lang="en-GB" altLang="en-US" sz="2000" b="1" dirty="0"/>
              <a:t>Weighted Sum Approach </a:t>
            </a:r>
          </a:p>
          <a:p>
            <a:pPr marL="0" indent="0">
              <a:buNone/>
            </a:pPr>
            <a:endParaRPr lang="en-GB" altLang="en-US" dirty="0"/>
          </a:p>
          <a:p>
            <a:pPr marL="457200" lvl="1" indent="0">
              <a:buFontTx/>
              <a:buNone/>
            </a:pPr>
            <a:endParaRPr lang="en-GB" altLang="en-US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o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F438B36-0AF7-4296-B0A3-60574E537838}" type="slidenum">
              <a:rPr lang="en-GB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r>
              <a:rPr lang="en-GB" altLang="en-US" sz="1400">
                <a:solidFill>
                  <a:schemeClr val="tx1"/>
                </a:solidFill>
              </a:rPr>
              <a:t>	</a:t>
            </a:r>
          </a:p>
        </p:txBody>
      </p:sp>
      <p:graphicFrame>
        <p:nvGraphicFramePr>
          <p:cNvPr id="7" name="Object 28"/>
          <p:cNvGraphicFramePr>
            <a:graphicFrameLocks noChangeAspect="1"/>
          </p:cNvGraphicFramePr>
          <p:nvPr/>
        </p:nvGraphicFramePr>
        <p:xfrm>
          <a:off x="3695700" y="2420565"/>
          <a:ext cx="45624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57400" imgH="457200" progId="Equation.3">
                  <p:embed/>
                </p:oleObj>
              </mc:Choice>
              <mc:Fallback>
                <p:oleObj name="Equation" r:id="rId3" imgW="2057400" imgH="457200" progId="Equation.3">
                  <p:embed/>
                  <p:pic>
                    <p:nvPicPr>
                      <p:cNvPr id="7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2420565"/>
                        <a:ext cx="45624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68313" y="4784725"/>
            <a:ext cx="8664575" cy="1591505"/>
            <a:chOff x="468313" y="4784725"/>
            <a:chExt cx="8664575" cy="1591505"/>
          </a:xfrm>
        </p:grpSpPr>
        <p:graphicFrame>
          <p:nvGraphicFramePr>
            <p:cNvPr id="14388" name="Object 3"/>
            <p:cNvGraphicFramePr>
              <a:graphicFrameLocks noChangeAspect="1"/>
            </p:cNvGraphicFramePr>
            <p:nvPr/>
          </p:nvGraphicFramePr>
          <p:xfrm>
            <a:off x="4406900" y="4784725"/>
            <a:ext cx="4725988" cy="1535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720960" imgH="1218960" progId="Equation.3">
                    <p:embed/>
                  </p:oleObj>
                </mc:Choice>
                <mc:Fallback>
                  <p:oleObj name="Equation" r:id="rId5" imgW="3720960" imgH="1218960" progId="Equation.3">
                    <p:embed/>
                    <p:pic>
                      <p:nvPicPr>
                        <p:cNvPr id="1438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6900" y="4784725"/>
                          <a:ext cx="4725988" cy="1535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90" name="Line 58"/>
            <p:cNvSpPr>
              <a:spLocks noChangeShapeType="1"/>
            </p:cNvSpPr>
            <p:nvPr/>
          </p:nvSpPr>
          <p:spPr bwMode="auto">
            <a:xfrm>
              <a:off x="617845" y="6110512"/>
              <a:ext cx="2229746" cy="3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Line 59"/>
            <p:cNvSpPr>
              <a:spLocks noChangeShapeType="1"/>
            </p:cNvSpPr>
            <p:nvPr/>
          </p:nvSpPr>
          <p:spPr bwMode="auto">
            <a:xfrm flipV="1">
              <a:off x="717091" y="4855992"/>
              <a:ext cx="47639" cy="1254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Arc 60"/>
            <p:cNvSpPr>
              <a:spLocks/>
            </p:cNvSpPr>
            <p:nvPr/>
          </p:nvSpPr>
          <p:spPr bwMode="auto">
            <a:xfrm rot="10267717">
              <a:off x="1063794" y="5051166"/>
              <a:ext cx="1503259" cy="1111079"/>
            </a:xfrm>
            <a:custGeom>
              <a:avLst/>
              <a:gdLst>
                <a:gd name="T0" fmla="*/ 0 w 21600"/>
                <a:gd name="T1" fmla="*/ 0 h 25576"/>
                <a:gd name="T2" fmla="*/ 0 w 21600"/>
                <a:gd name="T3" fmla="*/ 0 h 25576"/>
                <a:gd name="T4" fmla="*/ 0 w 21600"/>
                <a:gd name="T5" fmla="*/ 0 h 255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5576"/>
                <a:gd name="T11" fmla="*/ 21600 w 21600"/>
                <a:gd name="T12" fmla="*/ 25576 h 25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5576" fill="none" extrusionOk="0">
                  <a:moveTo>
                    <a:pt x="2366" y="-1"/>
                  </a:moveTo>
                  <a:cubicBezTo>
                    <a:pt x="13313" y="1206"/>
                    <a:pt x="21600" y="10456"/>
                    <a:pt x="21600" y="21470"/>
                  </a:cubicBezTo>
                  <a:cubicBezTo>
                    <a:pt x="21600" y="22848"/>
                    <a:pt x="21468" y="24223"/>
                    <a:pt x="21206" y="25576"/>
                  </a:cubicBezTo>
                </a:path>
                <a:path w="21600" h="25576" stroke="0" extrusionOk="0">
                  <a:moveTo>
                    <a:pt x="2366" y="-1"/>
                  </a:moveTo>
                  <a:cubicBezTo>
                    <a:pt x="13313" y="1206"/>
                    <a:pt x="21600" y="10456"/>
                    <a:pt x="21600" y="21470"/>
                  </a:cubicBezTo>
                  <a:cubicBezTo>
                    <a:pt x="21600" y="22848"/>
                    <a:pt x="21468" y="24223"/>
                    <a:pt x="21206" y="25576"/>
                  </a:cubicBezTo>
                  <a:lnTo>
                    <a:pt x="0" y="21470"/>
                  </a:lnTo>
                  <a:lnTo>
                    <a:pt x="2366" y="-1"/>
                  </a:ln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393" name="Object 61"/>
            <p:cNvGraphicFramePr>
              <a:graphicFrameLocks noChangeAspect="1"/>
            </p:cNvGraphicFramePr>
            <p:nvPr/>
          </p:nvGraphicFramePr>
          <p:xfrm>
            <a:off x="468313" y="4960410"/>
            <a:ext cx="262011" cy="1869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77569" imgH="215619" progId="Equation.3">
                    <p:embed/>
                  </p:oleObj>
                </mc:Choice>
                <mc:Fallback>
                  <p:oleObj name="Equation" r:id="rId7" imgW="177569" imgH="215619" progId="Equation.3">
                    <p:embed/>
                    <p:pic>
                      <p:nvPicPr>
                        <p:cNvPr id="14393" name="Object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313" y="4960410"/>
                          <a:ext cx="262011" cy="1869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94" name="Object 62"/>
            <p:cNvGraphicFramePr>
              <a:graphicFrameLocks noChangeAspect="1"/>
            </p:cNvGraphicFramePr>
            <p:nvPr/>
          </p:nvGraphicFramePr>
          <p:xfrm>
            <a:off x="2707322" y="6188111"/>
            <a:ext cx="243485" cy="1881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64885" imgH="215619" progId="Equation.3">
                    <p:embed/>
                  </p:oleObj>
                </mc:Choice>
                <mc:Fallback>
                  <p:oleObj name="Equation" r:id="rId9" imgW="164885" imgH="215619" progId="Equation.3">
                    <p:embed/>
                    <p:pic>
                      <p:nvPicPr>
                        <p:cNvPr id="14394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7322" y="6188111"/>
                          <a:ext cx="243485" cy="1881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95" name="Freeform 63"/>
            <p:cNvSpPr>
              <a:spLocks/>
            </p:cNvSpPr>
            <p:nvPr/>
          </p:nvSpPr>
          <p:spPr bwMode="auto">
            <a:xfrm>
              <a:off x="1029389" y="4810138"/>
              <a:ext cx="1500613" cy="1279210"/>
            </a:xfrm>
            <a:custGeom>
              <a:avLst/>
              <a:gdLst>
                <a:gd name="T0" fmla="*/ 0 w 703"/>
                <a:gd name="T1" fmla="*/ 2147483647 h 1020"/>
                <a:gd name="T2" fmla="*/ 2147483647 w 703"/>
                <a:gd name="T3" fmla="*/ 2147483647 h 1020"/>
                <a:gd name="T4" fmla="*/ 2147483647 w 703"/>
                <a:gd name="T5" fmla="*/ 2147483647 h 1020"/>
                <a:gd name="T6" fmla="*/ 2147483647 w 703"/>
                <a:gd name="T7" fmla="*/ 2147483647 h 10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3"/>
                <a:gd name="T13" fmla="*/ 0 h 1020"/>
                <a:gd name="T14" fmla="*/ 703 w 703"/>
                <a:gd name="T15" fmla="*/ 1020 h 10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3" h="1020">
                  <a:moveTo>
                    <a:pt x="0" y="279"/>
                  </a:moveTo>
                  <a:cubicBezTo>
                    <a:pt x="238" y="139"/>
                    <a:pt x="477" y="0"/>
                    <a:pt x="590" y="98"/>
                  </a:cubicBezTo>
                  <a:cubicBezTo>
                    <a:pt x="703" y="196"/>
                    <a:pt x="665" y="718"/>
                    <a:pt x="680" y="869"/>
                  </a:cubicBezTo>
                  <a:cubicBezTo>
                    <a:pt x="695" y="1020"/>
                    <a:pt x="687" y="1012"/>
                    <a:pt x="680" y="1005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67"/>
            <p:cNvSpPr>
              <a:spLocks noChangeShapeType="1"/>
            </p:cNvSpPr>
            <p:nvPr/>
          </p:nvSpPr>
          <p:spPr bwMode="auto">
            <a:xfrm>
              <a:off x="549033" y="5129940"/>
              <a:ext cx="0" cy="2668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Line 68"/>
            <p:cNvSpPr>
              <a:spLocks noChangeShapeType="1"/>
            </p:cNvSpPr>
            <p:nvPr/>
          </p:nvSpPr>
          <p:spPr bwMode="auto">
            <a:xfrm flipH="1">
              <a:off x="2410905" y="6303334"/>
              <a:ext cx="299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Oval 80"/>
            <p:cNvSpPr>
              <a:spLocks noChangeArrowheads="1"/>
            </p:cNvSpPr>
            <p:nvPr/>
          </p:nvSpPr>
          <p:spPr bwMode="auto">
            <a:xfrm>
              <a:off x="989295" y="5131580"/>
              <a:ext cx="120419" cy="10699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q"/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o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4399" name="Oval 80"/>
            <p:cNvSpPr>
              <a:spLocks noChangeArrowheads="1"/>
            </p:cNvSpPr>
            <p:nvPr/>
          </p:nvSpPr>
          <p:spPr bwMode="auto">
            <a:xfrm>
              <a:off x="989295" y="5312720"/>
              <a:ext cx="120419" cy="10699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q"/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o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4400" name="Oval 80"/>
            <p:cNvSpPr>
              <a:spLocks noChangeArrowheads="1"/>
            </p:cNvSpPr>
            <p:nvPr/>
          </p:nvSpPr>
          <p:spPr bwMode="auto">
            <a:xfrm>
              <a:off x="2208544" y="5995979"/>
              <a:ext cx="120419" cy="10699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q"/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o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4401" name="Oval 80"/>
            <p:cNvSpPr>
              <a:spLocks noChangeArrowheads="1"/>
            </p:cNvSpPr>
            <p:nvPr/>
          </p:nvSpPr>
          <p:spPr bwMode="auto">
            <a:xfrm>
              <a:off x="2431822" y="5995979"/>
              <a:ext cx="120419" cy="10699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q"/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o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4402" name="Oval 80"/>
            <p:cNvSpPr>
              <a:spLocks noChangeArrowheads="1"/>
            </p:cNvSpPr>
            <p:nvPr/>
          </p:nvSpPr>
          <p:spPr bwMode="auto">
            <a:xfrm>
              <a:off x="1138147" y="5600853"/>
              <a:ext cx="120419" cy="10699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q"/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o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4403" name="Oval 80"/>
            <p:cNvSpPr>
              <a:spLocks noChangeArrowheads="1"/>
            </p:cNvSpPr>
            <p:nvPr/>
          </p:nvSpPr>
          <p:spPr bwMode="auto">
            <a:xfrm>
              <a:off x="1295664" y="5744920"/>
              <a:ext cx="120419" cy="10699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q"/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o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4404" name="Oval 80"/>
            <p:cNvSpPr>
              <a:spLocks noChangeArrowheads="1"/>
            </p:cNvSpPr>
            <p:nvPr/>
          </p:nvSpPr>
          <p:spPr bwMode="auto">
            <a:xfrm>
              <a:off x="1453182" y="5833727"/>
              <a:ext cx="120419" cy="10699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q"/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o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4405" name="Oval 80"/>
            <p:cNvSpPr>
              <a:spLocks noChangeArrowheads="1"/>
            </p:cNvSpPr>
            <p:nvPr/>
          </p:nvSpPr>
          <p:spPr bwMode="auto">
            <a:xfrm>
              <a:off x="1687562" y="5888986"/>
              <a:ext cx="120419" cy="10699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q"/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o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4406" name="Oval 80"/>
            <p:cNvSpPr>
              <a:spLocks noChangeArrowheads="1"/>
            </p:cNvSpPr>
            <p:nvPr/>
          </p:nvSpPr>
          <p:spPr bwMode="auto">
            <a:xfrm>
              <a:off x="1910840" y="5961019"/>
              <a:ext cx="120419" cy="10699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q"/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o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4407" name="Oval 80"/>
            <p:cNvSpPr>
              <a:spLocks noChangeArrowheads="1"/>
            </p:cNvSpPr>
            <p:nvPr/>
          </p:nvSpPr>
          <p:spPr bwMode="auto">
            <a:xfrm>
              <a:off x="2059692" y="5995979"/>
              <a:ext cx="120419" cy="10699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q"/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o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4408" name="Oval 80"/>
            <p:cNvSpPr>
              <a:spLocks noChangeArrowheads="1"/>
            </p:cNvSpPr>
            <p:nvPr/>
          </p:nvSpPr>
          <p:spPr bwMode="auto">
            <a:xfrm>
              <a:off x="1063721" y="5456787"/>
              <a:ext cx="120419" cy="10699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q"/>
                <a:defRPr sz="2400">
                  <a:solidFill>
                    <a:srgbClr val="0000CC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o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ü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0000CC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Ø"/>
                <a:defRPr sz="2000">
                  <a:solidFill>
                    <a:srgbClr val="0000CC"/>
                  </a:solidFill>
                  <a:latin typeface="Courier New" pitchFamily="49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14409" name="Straight Arrow Connector 101"/>
            <p:cNvCxnSpPr>
              <a:cxnSpLocks noChangeShapeType="1"/>
            </p:cNvCxnSpPr>
            <p:nvPr/>
          </p:nvCxnSpPr>
          <p:spPr bwMode="auto">
            <a:xfrm flipH="1">
              <a:off x="1163910" y="4980583"/>
              <a:ext cx="3200992" cy="185956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10" name="Straight Arrow Connector 103"/>
            <p:cNvCxnSpPr>
              <a:cxnSpLocks noChangeShapeType="1"/>
            </p:cNvCxnSpPr>
            <p:nvPr/>
          </p:nvCxnSpPr>
          <p:spPr bwMode="auto">
            <a:xfrm flipH="1">
              <a:off x="1121561" y="5253664"/>
              <a:ext cx="3125892" cy="8910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11" name="Straight Arrow Connector 105"/>
            <p:cNvCxnSpPr>
              <a:cxnSpLocks noChangeShapeType="1"/>
            </p:cNvCxnSpPr>
            <p:nvPr/>
          </p:nvCxnSpPr>
          <p:spPr bwMode="auto">
            <a:xfrm flipH="1" flipV="1">
              <a:off x="2596884" y="6049474"/>
              <a:ext cx="1693591" cy="12553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12" name="Straight Arrow Connector 107"/>
            <p:cNvCxnSpPr>
              <a:cxnSpLocks noChangeShapeType="1"/>
            </p:cNvCxnSpPr>
            <p:nvPr/>
          </p:nvCxnSpPr>
          <p:spPr bwMode="auto">
            <a:xfrm flipH="1">
              <a:off x="2328963" y="5886872"/>
              <a:ext cx="2035939" cy="74148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7"/>
          <p:cNvGrpSpPr/>
          <p:nvPr/>
        </p:nvGrpSpPr>
        <p:grpSpPr>
          <a:xfrm>
            <a:off x="611560" y="2211392"/>
            <a:ext cx="2325147" cy="1361624"/>
            <a:chOff x="4407093" y="1196752"/>
            <a:chExt cx="2325147" cy="1361624"/>
          </a:xfrm>
        </p:grpSpPr>
        <p:sp>
          <p:nvSpPr>
            <p:cNvPr id="14352" name="Arc 60"/>
            <p:cNvSpPr>
              <a:spLocks/>
            </p:cNvSpPr>
            <p:nvPr/>
          </p:nvSpPr>
          <p:spPr bwMode="auto">
            <a:xfrm rot="10267717">
              <a:off x="4983161" y="1402114"/>
              <a:ext cx="1407978" cy="966016"/>
            </a:xfrm>
            <a:custGeom>
              <a:avLst/>
              <a:gdLst>
                <a:gd name="T0" fmla="*/ 0 w 21600"/>
                <a:gd name="T1" fmla="*/ 0 h 25576"/>
                <a:gd name="T2" fmla="*/ 0 w 21600"/>
                <a:gd name="T3" fmla="*/ 0 h 25576"/>
                <a:gd name="T4" fmla="*/ 0 w 21600"/>
                <a:gd name="T5" fmla="*/ 0 h 255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5576"/>
                <a:gd name="T11" fmla="*/ 21600 w 21600"/>
                <a:gd name="T12" fmla="*/ 25576 h 25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5576" fill="none" extrusionOk="0">
                  <a:moveTo>
                    <a:pt x="2366" y="-1"/>
                  </a:moveTo>
                  <a:cubicBezTo>
                    <a:pt x="13313" y="1206"/>
                    <a:pt x="21600" y="10456"/>
                    <a:pt x="21600" y="21470"/>
                  </a:cubicBezTo>
                  <a:cubicBezTo>
                    <a:pt x="21600" y="22848"/>
                    <a:pt x="21468" y="24223"/>
                    <a:pt x="21206" y="25576"/>
                  </a:cubicBezTo>
                </a:path>
                <a:path w="21600" h="25576" stroke="0" extrusionOk="0">
                  <a:moveTo>
                    <a:pt x="2366" y="-1"/>
                  </a:moveTo>
                  <a:cubicBezTo>
                    <a:pt x="13313" y="1206"/>
                    <a:pt x="21600" y="10456"/>
                    <a:pt x="21600" y="21470"/>
                  </a:cubicBezTo>
                  <a:cubicBezTo>
                    <a:pt x="21600" y="22848"/>
                    <a:pt x="21468" y="24223"/>
                    <a:pt x="21206" y="25576"/>
                  </a:cubicBezTo>
                  <a:lnTo>
                    <a:pt x="0" y="21470"/>
                  </a:lnTo>
                  <a:lnTo>
                    <a:pt x="2366" y="-1"/>
                  </a:ln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407093" y="1196752"/>
              <a:ext cx="2325147" cy="1361624"/>
              <a:chOff x="753016" y="2272674"/>
              <a:chExt cx="2325147" cy="1361624"/>
            </a:xfrm>
          </p:grpSpPr>
          <p:sp>
            <p:nvSpPr>
              <p:cNvPr id="14350" name="Line 58"/>
              <p:cNvSpPr>
                <a:spLocks noChangeShapeType="1"/>
              </p:cNvSpPr>
              <p:nvPr/>
            </p:nvSpPr>
            <p:spPr bwMode="auto">
              <a:xfrm>
                <a:off x="893070" y="3403272"/>
                <a:ext cx="2088418" cy="337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Line 59"/>
              <p:cNvSpPr>
                <a:spLocks noChangeShapeType="1"/>
              </p:cNvSpPr>
              <p:nvPr/>
            </p:nvSpPr>
            <p:spPr bwMode="auto">
              <a:xfrm flipV="1">
                <a:off x="986026" y="2312542"/>
                <a:ext cx="44619" cy="10907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4353" name="Object 61"/>
              <p:cNvGraphicFramePr>
                <a:graphicFrameLocks noChangeAspect="1"/>
              </p:cNvGraphicFramePr>
              <p:nvPr/>
            </p:nvGraphicFramePr>
            <p:xfrm>
              <a:off x="753016" y="2381032"/>
              <a:ext cx="245405" cy="1625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177569" imgH="215619" progId="Equation.3">
                      <p:embed/>
                    </p:oleObj>
                  </mc:Choice>
                  <mc:Fallback>
                    <p:oleObj name="Equation" r:id="rId11" imgW="177569" imgH="215619" progId="Equation.3">
                      <p:embed/>
                      <p:pic>
                        <p:nvPicPr>
                          <p:cNvPr id="14353" name="Object 6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3016" y="2381032"/>
                            <a:ext cx="245405" cy="1625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354" name="Object 62"/>
              <p:cNvGraphicFramePr>
                <a:graphicFrameLocks noChangeAspect="1"/>
              </p:cNvGraphicFramePr>
              <p:nvPr/>
            </p:nvGraphicFramePr>
            <p:xfrm>
              <a:off x="2850111" y="3470739"/>
              <a:ext cx="228052" cy="1635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164885" imgH="215619" progId="Equation.3">
                      <p:embed/>
                    </p:oleObj>
                  </mc:Choice>
                  <mc:Fallback>
                    <p:oleObj name="Equation" r:id="rId12" imgW="164885" imgH="215619" progId="Equation.3">
                      <p:embed/>
                      <p:pic>
                        <p:nvPicPr>
                          <p:cNvPr id="14354" name="Object 6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50111" y="3470739"/>
                            <a:ext cx="228052" cy="1635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55" name="Freeform 63"/>
              <p:cNvSpPr>
                <a:spLocks/>
              </p:cNvSpPr>
              <p:nvPr/>
            </p:nvSpPr>
            <p:spPr bwMode="auto">
              <a:xfrm>
                <a:off x="1278528" y="2272674"/>
                <a:ext cx="1405499" cy="1112196"/>
              </a:xfrm>
              <a:custGeom>
                <a:avLst/>
                <a:gdLst>
                  <a:gd name="T0" fmla="*/ 0 w 703"/>
                  <a:gd name="T1" fmla="*/ 2147483647 h 1020"/>
                  <a:gd name="T2" fmla="*/ 2147483647 w 703"/>
                  <a:gd name="T3" fmla="*/ 2147483647 h 1020"/>
                  <a:gd name="T4" fmla="*/ 2147483647 w 703"/>
                  <a:gd name="T5" fmla="*/ 2147483647 h 1020"/>
                  <a:gd name="T6" fmla="*/ 2147483647 w 703"/>
                  <a:gd name="T7" fmla="*/ 2147483647 h 10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3"/>
                  <a:gd name="T13" fmla="*/ 0 h 1020"/>
                  <a:gd name="T14" fmla="*/ 703 w 703"/>
                  <a:gd name="T15" fmla="*/ 1020 h 10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3" h="1020">
                    <a:moveTo>
                      <a:pt x="0" y="279"/>
                    </a:moveTo>
                    <a:cubicBezTo>
                      <a:pt x="238" y="139"/>
                      <a:pt x="477" y="0"/>
                      <a:pt x="590" y="98"/>
                    </a:cubicBezTo>
                    <a:cubicBezTo>
                      <a:pt x="703" y="196"/>
                      <a:pt x="665" y="718"/>
                      <a:pt x="680" y="869"/>
                    </a:cubicBezTo>
                    <a:cubicBezTo>
                      <a:pt x="695" y="1020"/>
                      <a:pt x="687" y="1012"/>
                      <a:pt x="680" y="1005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Line 67"/>
              <p:cNvSpPr>
                <a:spLocks noChangeShapeType="1"/>
              </p:cNvSpPr>
              <p:nvPr/>
            </p:nvSpPr>
            <p:spPr bwMode="auto">
              <a:xfrm>
                <a:off x="828621" y="2550723"/>
                <a:ext cx="0" cy="2320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Line 68"/>
              <p:cNvSpPr>
                <a:spLocks noChangeShapeType="1"/>
              </p:cNvSpPr>
              <p:nvPr/>
            </p:nvSpPr>
            <p:spPr bwMode="auto">
              <a:xfrm flipH="1">
                <a:off x="2572481" y="3570919"/>
                <a:ext cx="2801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358" name="Line 75"/>
          <p:cNvSpPr>
            <a:spLocks noChangeShapeType="1"/>
          </p:cNvSpPr>
          <p:nvPr/>
        </p:nvSpPr>
        <p:spPr bwMode="auto">
          <a:xfrm>
            <a:off x="1447089" y="2220540"/>
            <a:ext cx="1518287" cy="74214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619672" y="1988517"/>
            <a:ext cx="1152128" cy="1431444"/>
            <a:chOff x="1619672" y="1988517"/>
            <a:chExt cx="1152128" cy="1431444"/>
          </a:xfrm>
        </p:grpSpPr>
        <p:sp>
          <p:nvSpPr>
            <p:cNvPr id="14359" name="Line 76"/>
            <p:cNvSpPr>
              <a:spLocks noChangeShapeType="1"/>
            </p:cNvSpPr>
            <p:nvPr/>
          </p:nvSpPr>
          <p:spPr bwMode="auto">
            <a:xfrm flipV="1">
              <a:off x="1619672" y="1988517"/>
              <a:ext cx="645220" cy="143144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360" name="Object 77"/>
            <p:cNvGraphicFramePr>
              <a:graphicFrameLocks noChangeAspect="1"/>
            </p:cNvGraphicFramePr>
            <p:nvPr/>
          </p:nvGraphicFramePr>
          <p:xfrm>
            <a:off x="2273325" y="2071761"/>
            <a:ext cx="498475" cy="204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634680" imgH="317160" progId="Equation.3">
                    <p:embed/>
                  </p:oleObj>
                </mc:Choice>
                <mc:Fallback>
                  <p:oleObj name="Equation" r:id="rId13" imgW="634680" imgH="317160" progId="Equation.3">
                    <p:embed/>
                    <p:pic>
                      <p:nvPicPr>
                        <p:cNvPr id="14360" name="Object 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3325" y="2071761"/>
                          <a:ext cx="498475" cy="204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61" name="Line 79"/>
          <p:cNvSpPr>
            <a:spLocks noChangeShapeType="1"/>
          </p:cNvSpPr>
          <p:nvPr/>
        </p:nvSpPr>
        <p:spPr bwMode="auto">
          <a:xfrm>
            <a:off x="941407" y="2869662"/>
            <a:ext cx="1518287" cy="74214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Oval 80"/>
          <p:cNvSpPr>
            <a:spLocks noChangeArrowheads="1"/>
          </p:cNvSpPr>
          <p:nvPr/>
        </p:nvSpPr>
        <p:spPr bwMode="auto">
          <a:xfrm>
            <a:off x="1672664" y="3147711"/>
            <a:ext cx="112787" cy="93024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o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4363" name="Line 82"/>
          <p:cNvSpPr>
            <a:spLocks noChangeShapeType="1"/>
          </p:cNvSpPr>
          <p:nvPr/>
        </p:nvSpPr>
        <p:spPr bwMode="auto">
          <a:xfrm flipV="1">
            <a:off x="1644157" y="3287759"/>
            <a:ext cx="57013" cy="5652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Box 109"/>
          <p:cNvSpPr txBox="1">
            <a:spLocks noChangeArrowheads="1"/>
          </p:cNvSpPr>
          <p:nvPr/>
        </p:nvSpPr>
        <p:spPr bwMode="auto">
          <a:xfrm>
            <a:off x="468313" y="3758378"/>
            <a:ext cx="2270106" cy="39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o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Pareto optimal solution</a:t>
            </a:r>
          </a:p>
        </p:txBody>
      </p:sp>
      <p:sp>
        <p:nvSpPr>
          <p:cNvPr id="14346" name="TextBox 111"/>
          <p:cNvSpPr txBox="1">
            <a:spLocks noChangeArrowheads="1"/>
          </p:cNvSpPr>
          <p:nvPr/>
        </p:nvSpPr>
        <p:spPr bwMode="auto">
          <a:xfrm>
            <a:off x="1259632" y="4286080"/>
            <a:ext cx="2659198" cy="367056"/>
          </a:xfrm>
          <a:prstGeom prst="rect">
            <a:avLst/>
          </a:prstGeom>
          <a:noFill/>
          <a:ln w="9525">
            <a:solidFill>
              <a:srgbClr val="FF0000">
                <a:alpha val="96077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o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/>
              <a:t>Approximation of the PF</a:t>
            </a:r>
          </a:p>
        </p:txBody>
      </p:sp>
      <p:sp>
        <p:nvSpPr>
          <p:cNvPr id="14347" name="Right Arrow 112"/>
          <p:cNvSpPr>
            <a:spLocks noChangeArrowheads="1"/>
          </p:cNvSpPr>
          <p:nvPr/>
        </p:nvSpPr>
        <p:spPr bwMode="auto">
          <a:xfrm>
            <a:off x="4283968" y="4404167"/>
            <a:ext cx="428130" cy="157401"/>
          </a:xfrm>
          <a:prstGeom prst="rightArrow">
            <a:avLst>
              <a:gd name="adj1" fmla="val 50000"/>
              <a:gd name="adj2" fmla="val 499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o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     </a:t>
            </a:r>
          </a:p>
        </p:txBody>
      </p:sp>
      <p:sp>
        <p:nvSpPr>
          <p:cNvPr id="14348" name="TextBox 113"/>
          <p:cNvSpPr txBox="1">
            <a:spLocks noChangeArrowheads="1"/>
          </p:cNvSpPr>
          <p:nvPr/>
        </p:nvSpPr>
        <p:spPr bwMode="auto">
          <a:xfrm>
            <a:off x="4996597" y="4284546"/>
            <a:ext cx="3095635" cy="368590"/>
          </a:xfrm>
          <a:prstGeom prst="rect">
            <a:avLst/>
          </a:prstGeom>
          <a:noFill/>
          <a:ln w="9525">
            <a:solidFill>
              <a:srgbClr val="FF0000">
                <a:alpha val="96077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q"/>
              <a:defRPr sz="2400">
                <a:solidFill>
                  <a:srgbClr val="0000CC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o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ü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0000CC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00CC"/>
                </a:solidFill>
                <a:latin typeface="Courier New" pitchFamily="49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/>
              <a:t>N single </a:t>
            </a:r>
            <a:r>
              <a:rPr lang="en-GB" altLang="en-US" sz="1800" dirty="0" err="1"/>
              <a:t>obj</a:t>
            </a:r>
            <a:r>
              <a:rPr lang="en-GB" altLang="en-US" sz="1800" dirty="0"/>
              <a:t> opt </a:t>
            </a:r>
            <a:r>
              <a:rPr lang="en-GB" altLang="en-US" sz="1800" dirty="0" err="1"/>
              <a:t>suproblems</a:t>
            </a:r>
            <a:endParaRPr lang="en-GB" altLang="en-US" sz="1800" dirty="0"/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>
            <a:off x="4048125" y="3378571"/>
            <a:ext cx="2540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altLang="en-US" sz="1600" dirty="0">
                <a:solidFill>
                  <a:srgbClr val="0000CC"/>
                </a:solidFill>
              </a:rPr>
              <a:t>It works for convex PF.</a:t>
            </a:r>
          </a:p>
        </p:txBody>
      </p:sp>
      <p:sp>
        <p:nvSpPr>
          <p:cNvPr id="107" name="Line 75"/>
          <p:cNvSpPr>
            <a:spLocks noChangeShapeType="1"/>
          </p:cNvSpPr>
          <p:nvPr/>
        </p:nvSpPr>
        <p:spPr bwMode="auto">
          <a:xfrm>
            <a:off x="1259632" y="2372940"/>
            <a:ext cx="1518287" cy="74214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75"/>
          <p:cNvSpPr>
            <a:spLocks noChangeShapeType="1"/>
          </p:cNvSpPr>
          <p:nvPr/>
        </p:nvSpPr>
        <p:spPr bwMode="auto">
          <a:xfrm>
            <a:off x="1181505" y="2542837"/>
            <a:ext cx="1518287" cy="74214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Line 75"/>
          <p:cNvSpPr>
            <a:spLocks noChangeShapeType="1"/>
          </p:cNvSpPr>
          <p:nvPr/>
        </p:nvSpPr>
        <p:spPr bwMode="auto">
          <a:xfrm>
            <a:off x="1078982" y="2709189"/>
            <a:ext cx="1518287" cy="742147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0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8" grpId="0" animBg="1"/>
      <p:bldP spid="14361" grpId="0" animBg="1"/>
      <p:bldP spid="14362" grpId="0" animBg="1"/>
      <p:bldP spid="14363" grpId="0" animBg="1"/>
      <p:bldP spid="14364" grpId="0"/>
      <p:bldP spid="14346" grpId="0" animBg="1"/>
      <p:bldP spid="14347" grpId="0" animBg="1"/>
      <p:bldP spid="14348" grpId="0" animBg="1"/>
      <p:bldP spid="118" grpId="0"/>
      <p:bldP spid="107" grpId="0" animBg="1"/>
      <p:bldP spid="108" grpId="0" animBg="1"/>
      <p:bldP spid="1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/>
              </p:nvPr>
            </p:nvSpPr>
            <p:spPr>
              <a:xfrm>
                <a:off x="323528" y="2066027"/>
                <a:ext cx="8291512" cy="5545137"/>
              </a:xfrm>
            </p:spPr>
            <p:txBody>
              <a:bodyPr/>
              <a:lstStyle/>
              <a:p>
                <a:r>
                  <a:rPr lang="en-US" sz="2000" b="1" dirty="0"/>
                  <a:t>Tchbycheff Approach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000" dirty="0"/>
                  <a:t>For any Pareto optimal solution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, there is a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𝛌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is optimal to the above problem.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𝛌</m:t>
                        </m:r>
                      </m:e>
                    </m:d>
                  </m:oMath>
                </a14:m>
                <a:r>
                  <a:rPr lang="en-US" sz="2000" dirty="0"/>
                  <a:t> is not smooth w.r.t.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𝛌</m:t>
                    </m:r>
                  </m:oMath>
                </a14:m>
                <a:r>
                  <a:rPr lang="en-US" sz="2000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xfrm>
                <a:off x="323528" y="2066027"/>
                <a:ext cx="8291512" cy="5545137"/>
              </a:xfrm>
              <a:blipFill>
                <a:blip r:embed="rId3"/>
                <a:stretch>
                  <a:fillRect l="-735" t="-549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EDDC7-1821-409A-B657-D68E1847FA43}" type="slidenum">
              <a:rPr lang="en-GB" smtClean="0"/>
              <a:t>8</a:t>
            </a:fld>
            <a:r>
              <a:rPr lang="en-GB"/>
              <a:t>	</a:t>
            </a:r>
          </a:p>
        </p:txBody>
      </p:sp>
      <p:graphicFrame>
        <p:nvGraphicFramePr>
          <p:cNvPr id="7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033759"/>
              </p:ext>
            </p:extLst>
          </p:nvPr>
        </p:nvGraphicFramePr>
        <p:xfrm>
          <a:off x="598758" y="2688050"/>
          <a:ext cx="6040438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648800" imgH="18288000" progId="Equation.3">
                  <p:embed/>
                </p:oleObj>
              </mc:Choice>
              <mc:Fallback>
                <p:oleObj name="Equation" r:id="rId4" imgW="85648800" imgH="18288000" progId="Equation.3">
                  <p:embed/>
                  <p:pic>
                    <p:nvPicPr>
                      <p:cNvPr id="0" name="图片 1576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758" y="2688050"/>
                        <a:ext cx="6040438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4"/>
          <p:cNvGrpSpPr/>
          <p:nvPr/>
        </p:nvGrpSpPr>
        <p:grpSpPr bwMode="auto">
          <a:xfrm>
            <a:off x="-256882" y="-204308"/>
            <a:ext cx="9271972" cy="2706036"/>
            <a:chOff x="3651" y="2432"/>
            <a:chExt cx="9274127" cy="2706488"/>
          </a:xfrm>
        </p:grpSpPr>
        <p:grpSp>
          <p:nvGrpSpPr>
            <p:cNvPr id="9" name="Group 4"/>
            <p:cNvGrpSpPr/>
            <p:nvPr/>
          </p:nvGrpSpPr>
          <p:grpSpPr bwMode="auto">
            <a:xfrm>
              <a:off x="6869113" y="2617788"/>
              <a:ext cx="0" cy="0"/>
              <a:chOff x="3651" y="2432"/>
              <a:chExt cx="1950" cy="1633"/>
            </a:xfrm>
          </p:grpSpPr>
          <p:grpSp>
            <p:nvGrpSpPr>
              <p:cNvPr id="55" name="Group 5"/>
              <p:cNvGrpSpPr/>
              <p:nvPr/>
            </p:nvGrpSpPr>
            <p:grpSpPr bwMode="auto">
              <a:xfrm>
                <a:off x="3651" y="2432"/>
                <a:ext cx="1950" cy="1633"/>
                <a:chOff x="3334" y="1298"/>
                <a:chExt cx="1950" cy="1633"/>
              </a:xfrm>
            </p:grpSpPr>
            <p:graphicFrame>
              <p:nvGraphicFramePr>
                <p:cNvPr id="60" name="Object 6"/>
                <p:cNvGraphicFramePr>
                  <a:graphicFrameLocks noChangeAspect="1"/>
                </p:cNvGraphicFramePr>
                <p:nvPr/>
              </p:nvGraphicFramePr>
              <p:xfrm>
                <a:off x="5110" y="2704"/>
                <a:ext cx="174" cy="2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6" imgW="165100" imgH="215900" progId="Equation.3">
                        <p:embed/>
                      </p:oleObj>
                    </mc:Choice>
                    <mc:Fallback>
                      <p:oleObj name="Equation" r:id="rId6" imgW="165100" imgH="215900" progId="Equation.3">
                        <p:embed/>
                        <p:pic>
                          <p:nvPicPr>
                            <p:cNvPr id="0" name="图片 15764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10" y="2704"/>
                              <a:ext cx="174" cy="22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61" name="Group 7"/>
                <p:cNvGrpSpPr/>
                <p:nvPr/>
              </p:nvGrpSpPr>
              <p:grpSpPr bwMode="auto">
                <a:xfrm>
                  <a:off x="3561" y="1434"/>
                  <a:ext cx="1714" cy="1270"/>
                  <a:chOff x="3902" y="1389"/>
                  <a:chExt cx="1714" cy="1270"/>
                </a:xfrm>
              </p:grpSpPr>
              <p:sp>
                <p:nvSpPr>
                  <p:cNvPr id="75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902" y="2577"/>
                    <a:ext cx="1714" cy="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23" y="1389"/>
                    <a:ext cx="37" cy="12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Arc 10"/>
                  <p:cNvSpPr/>
                  <p:nvPr/>
                </p:nvSpPr>
                <p:spPr bwMode="auto">
                  <a:xfrm rot="10267717">
                    <a:off x="4014" y="1580"/>
                    <a:ext cx="1156" cy="1079"/>
                  </a:xfrm>
                  <a:custGeom>
                    <a:avLst/>
                    <a:gdLst>
                      <a:gd name="T0" fmla="*/ 0 w 21600"/>
                      <a:gd name="T1" fmla="*/ 0 h 25576"/>
                      <a:gd name="T2" fmla="*/ 0 w 21600"/>
                      <a:gd name="T3" fmla="*/ 0 h 25576"/>
                      <a:gd name="T4" fmla="*/ 0 w 21600"/>
                      <a:gd name="T5" fmla="*/ 0 h 25576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5576"/>
                      <a:gd name="T11" fmla="*/ 21600 w 21600"/>
                      <a:gd name="T12" fmla="*/ 25576 h 2557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5576" fill="none" extrusionOk="0">
                        <a:moveTo>
                          <a:pt x="2366" y="-1"/>
                        </a:moveTo>
                        <a:cubicBezTo>
                          <a:pt x="13313" y="1206"/>
                          <a:pt x="21600" y="10456"/>
                          <a:pt x="21600" y="21470"/>
                        </a:cubicBezTo>
                        <a:cubicBezTo>
                          <a:pt x="21600" y="22848"/>
                          <a:pt x="21468" y="24223"/>
                          <a:pt x="21206" y="25576"/>
                        </a:cubicBezTo>
                      </a:path>
                      <a:path w="21600" h="25576" stroke="0" extrusionOk="0">
                        <a:moveTo>
                          <a:pt x="2366" y="-1"/>
                        </a:moveTo>
                        <a:cubicBezTo>
                          <a:pt x="13313" y="1206"/>
                          <a:pt x="21600" y="10456"/>
                          <a:pt x="21600" y="21470"/>
                        </a:cubicBezTo>
                        <a:cubicBezTo>
                          <a:pt x="21600" y="22848"/>
                          <a:pt x="21468" y="24223"/>
                          <a:pt x="21206" y="25576"/>
                        </a:cubicBezTo>
                        <a:lnTo>
                          <a:pt x="0" y="21470"/>
                        </a:lnTo>
                        <a:lnTo>
                          <a:pt x="2366" y="-1"/>
                        </a:lnTo>
                        <a:close/>
                      </a:path>
                    </a:pathLst>
                  </a:custGeom>
                  <a:noFill/>
                  <a:ln w="349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" name="Oval 11"/>
                <p:cNvSpPr>
                  <a:spLocks noChangeArrowheads="1"/>
                </p:cNvSpPr>
                <p:nvPr/>
              </p:nvSpPr>
              <p:spPr bwMode="auto">
                <a:xfrm>
                  <a:off x="3606" y="175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Oval 12"/>
                <p:cNvSpPr>
                  <a:spLocks noChangeArrowheads="1"/>
                </p:cNvSpPr>
                <p:nvPr/>
              </p:nvSpPr>
              <p:spPr bwMode="auto">
                <a:xfrm>
                  <a:off x="3606" y="188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Oval 13"/>
                <p:cNvSpPr>
                  <a:spLocks noChangeArrowheads="1"/>
                </p:cNvSpPr>
                <p:nvPr/>
              </p:nvSpPr>
              <p:spPr bwMode="auto">
                <a:xfrm>
                  <a:off x="3651" y="202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Oval 14"/>
                <p:cNvSpPr>
                  <a:spLocks noChangeArrowheads="1"/>
                </p:cNvSpPr>
                <p:nvPr/>
              </p:nvSpPr>
              <p:spPr bwMode="auto">
                <a:xfrm>
                  <a:off x="3697" y="216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Oval 15"/>
                <p:cNvSpPr>
                  <a:spLocks noChangeArrowheads="1"/>
                </p:cNvSpPr>
                <p:nvPr/>
              </p:nvSpPr>
              <p:spPr bwMode="auto">
                <a:xfrm>
                  <a:off x="3788" y="225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Oval 16"/>
                <p:cNvSpPr>
                  <a:spLocks noChangeArrowheads="1"/>
                </p:cNvSpPr>
                <p:nvPr/>
              </p:nvSpPr>
              <p:spPr bwMode="auto">
                <a:xfrm>
                  <a:off x="3878" y="234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Oval 17"/>
                <p:cNvSpPr>
                  <a:spLocks noChangeArrowheads="1"/>
                </p:cNvSpPr>
                <p:nvPr/>
              </p:nvSpPr>
              <p:spPr bwMode="auto">
                <a:xfrm>
                  <a:off x="4014" y="243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Oval 18"/>
                <p:cNvSpPr>
                  <a:spLocks noChangeArrowheads="1"/>
                </p:cNvSpPr>
                <p:nvPr/>
              </p:nvSpPr>
              <p:spPr bwMode="auto">
                <a:xfrm>
                  <a:off x="4150" y="247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Oval 19"/>
                <p:cNvSpPr>
                  <a:spLocks noChangeArrowheads="1"/>
                </p:cNvSpPr>
                <p:nvPr/>
              </p:nvSpPr>
              <p:spPr bwMode="auto">
                <a:xfrm>
                  <a:off x="4286" y="252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Oval 20"/>
                <p:cNvSpPr>
                  <a:spLocks noChangeArrowheads="1"/>
                </p:cNvSpPr>
                <p:nvPr/>
              </p:nvSpPr>
              <p:spPr bwMode="auto">
                <a:xfrm>
                  <a:off x="4422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Oval 21"/>
                <p:cNvSpPr>
                  <a:spLocks noChangeArrowheads="1"/>
                </p:cNvSpPr>
                <p:nvPr/>
              </p:nvSpPr>
              <p:spPr bwMode="auto">
                <a:xfrm>
                  <a:off x="4558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Oval 22"/>
                <p:cNvSpPr>
                  <a:spLocks noChangeArrowheads="1"/>
                </p:cNvSpPr>
                <p:nvPr/>
              </p:nvSpPr>
              <p:spPr bwMode="auto">
                <a:xfrm>
                  <a:off x="4695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graphicFrame>
              <p:nvGraphicFramePr>
                <p:cNvPr id="74" name="Object 23"/>
                <p:cNvGraphicFramePr>
                  <a:graphicFrameLocks noChangeAspect="1"/>
                </p:cNvGraphicFramePr>
                <p:nvPr/>
              </p:nvGraphicFramePr>
              <p:xfrm>
                <a:off x="3334" y="1298"/>
                <a:ext cx="194" cy="23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8" imgW="177800" imgH="215900" progId="Equation.3">
                        <p:embed/>
                      </p:oleObj>
                    </mc:Choice>
                    <mc:Fallback>
                      <p:oleObj name="Equation" r:id="rId8" imgW="177800" imgH="215900" progId="Equation.3">
                        <p:embed/>
                        <p:pic>
                          <p:nvPicPr>
                            <p:cNvPr id="0" name="图片 15764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34" y="1298"/>
                              <a:ext cx="194" cy="23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56" name="Object 24"/>
              <p:cNvGraphicFramePr>
                <a:graphicFrameLocks noChangeAspect="1"/>
              </p:cNvGraphicFramePr>
              <p:nvPr/>
            </p:nvGraphicFramePr>
            <p:xfrm>
              <a:off x="3771" y="3815"/>
              <a:ext cx="470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457200" imgH="228600" progId="Equation.3">
                      <p:embed/>
                    </p:oleObj>
                  </mc:Choice>
                  <mc:Fallback>
                    <p:oleObj name="Equation" r:id="rId10" imgW="457200" imgH="228600" progId="Equation.3">
                      <p:embed/>
                      <p:pic>
                        <p:nvPicPr>
                          <p:cNvPr id="0" name="图片 1576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1" y="3815"/>
                            <a:ext cx="470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" name="Oval 25"/>
              <p:cNvSpPr>
                <a:spLocks noChangeArrowheads="1"/>
              </p:cNvSpPr>
              <p:nvPr/>
            </p:nvSpPr>
            <p:spPr bwMode="auto">
              <a:xfrm>
                <a:off x="3878" y="3702"/>
                <a:ext cx="91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q"/>
                  <a:defRPr sz="240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o"/>
                  <a:defRPr sz="200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anose="02070309020205020404" pitchFamily="49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anose="02070309020205020404" pitchFamily="49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anose="02070309020205020404" pitchFamily="49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anose="02070309020205020404" pitchFamily="49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anose="02070309020205020404" pitchFamily="49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Line 26"/>
              <p:cNvSpPr>
                <a:spLocks noChangeShapeType="1"/>
              </p:cNvSpPr>
              <p:nvPr/>
            </p:nvSpPr>
            <p:spPr bwMode="auto">
              <a:xfrm flipV="1">
                <a:off x="4059" y="3158"/>
                <a:ext cx="273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9" name="Object 27"/>
              <p:cNvGraphicFramePr>
                <a:graphicFrameLocks noChangeAspect="1"/>
              </p:cNvGraphicFramePr>
              <p:nvPr/>
            </p:nvGraphicFramePr>
            <p:xfrm>
              <a:off x="4326" y="2982"/>
              <a:ext cx="483" cy="2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469900" imgH="215900" progId="Equation.3">
                      <p:embed/>
                    </p:oleObj>
                  </mc:Choice>
                  <mc:Fallback>
                    <p:oleObj name="Equation" r:id="rId12" imgW="469900" imgH="215900" progId="Equation.3">
                      <p:embed/>
                      <p:pic>
                        <p:nvPicPr>
                          <p:cNvPr id="0" name="图片 1576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6" y="2982"/>
                            <a:ext cx="483" cy="2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" name="Group 33"/>
            <p:cNvGrpSpPr/>
            <p:nvPr/>
          </p:nvGrpSpPr>
          <p:grpSpPr bwMode="auto">
            <a:xfrm>
              <a:off x="3651" y="2432"/>
              <a:ext cx="6580475" cy="945697"/>
              <a:chOff x="3651" y="2432"/>
              <a:chExt cx="6580475" cy="945697"/>
            </a:xfrm>
          </p:grpSpPr>
          <p:grpSp>
            <p:nvGrpSpPr>
              <p:cNvPr id="32" name="Group 34"/>
              <p:cNvGrpSpPr/>
              <p:nvPr/>
            </p:nvGrpSpPr>
            <p:grpSpPr bwMode="auto">
              <a:xfrm>
                <a:off x="3651" y="2432"/>
                <a:ext cx="1950" cy="1633"/>
                <a:chOff x="3334" y="1298"/>
                <a:chExt cx="1950" cy="1633"/>
              </a:xfrm>
            </p:grpSpPr>
            <p:graphicFrame>
              <p:nvGraphicFramePr>
                <p:cNvPr id="37" name="Object 35"/>
                <p:cNvGraphicFramePr>
                  <a:graphicFrameLocks noChangeAspect="1"/>
                </p:cNvGraphicFramePr>
                <p:nvPr/>
              </p:nvGraphicFramePr>
              <p:xfrm>
                <a:off x="5110" y="2704"/>
                <a:ext cx="174" cy="2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4" imgW="165100" imgH="215900" progId="Equation.3">
                        <p:embed/>
                      </p:oleObj>
                    </mc:Choice>
                    <mc:Fallback>
                      <p:oleObj name="Equation" r:id="rId14" imgW="165100" imgH="215900" progId="Equation.3">
                        <p:embed/>
                        <p:pic>
                          <p:nvPicPr>
                            <p:cNvPr id="0" name="图片 15764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10" y="2704"/>
                              <a:ext cx="174" cy="22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38" name="Group 36"/>
                <p:cNvGrpSpPr/>
                <p:nvPr/>
              </p:nvGrpSpPr>
              <p:grpSpPr bwMode="auto">
                <a:xfrm>
                  <a:off x="3561" y="1434"/>
                  <a:ext cx="1714" cy="1270"/>
                  <a:chOff x="3902" y="1389"/>
                  <a:chExt cx="1714" cy="1270"/>
                </a:xfrm>
              </p:grpSpPr>
              <p:sp>
                <p:nvSpPr>
                  <p:cNvPr id="52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902" y="2577"/>
                    <a:ext cx="1714" cy="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23" y="1389"/>
                    <a:ext cx="37" cy="12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4" name="Arc 39"/>
                  <p:cNvSpPr/>
                  <p:nvPr/>
                </p:nvSpPr>
                <p:spPr bwMode="auto">
                  <a:xfrm rot="10267717">
                    <a:off x="4014" y="1580"/>
                    <a:ext cx="1156" cy="1079"/>
                  </a:xfrm>
                  <a:custGeom>
                    <a:avLst/>
                    <a:gdLst>
                      <a:gd name="T0" fmla="*/ 0 w 21600"/>
                      <a:gd name="T1" fmla="*/ 0 h 25576"/>
                      <a:gd name="T2" fmla="*/ 0 w 21600"/>
                      <a:gd name="T3" fmla="*/ 0 h 25576"/>
                      <a:gd name="T4" fmla="*/ 0 w 21600"/>
                      <a:gd name="T5" fmla="*/ 0 h 25576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5576"/>
                      <a:gd name="T11" fmla="*/ 21600 w 21600"/>
                      <a:gd name="T12" fmla="*/ 25576 h 2557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5576" fill="none" extrusionOk="0">
                        <a:moveTo>
                          <a:pt x="2366" y="-1"/>
                        </a:moveTo>
                        <a:cubicBezTo>
                          <a:pt x="13313" y="1206"/>
                          <a:pt x="21600" y="10456"/>
                          <a:pt x="21600" y="21470"/>
                        </a:cubicBezTo>
                        <a:cubicBezTo>
                          <a:pt x="21600" y="22848"/>
                          <a:pt x="21468" y="24223"/>
                          <a:pt x="21206" y="25576"/>
                        </a:cubicBezTo>
                      </a:path>
                      <a:path w="21600" h="25576" stroke="0" extrusionOk="0">
                        <a:moveTo>
                          <a:pt x="2366" y="-1"/>
                        </a:moveTo>
                        <a:cubicBezTo>
                          <a:pt x="13313" y="1206"/>
                          <a:pt x="21600" y="10456"/>
                          <a:pt x="21600" y="21470"/>
                        </a:cubicBezTo>
                        <a:cubicBezTo>
                          <a:pt x="21600" y="22848"/>
                          <a:pt x="21468" y="24223"/>
                          <a:pt x="21206" y="25576"/>
                        </a:cubicBezTo>
                        <a:lnTo>
                          <a:pt x="0" y="21470"/>
                        </a:lnTo>
                        <a:lnTo>
                          <a:pt x="2366" y="-1"/>
                        </a:lnTo>
                        <a:close/>
                      </a:path>
                    </a:pathLst>
                  </a:custGeom>
                  <a:noFill/>
                  <a:ln w="349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9" name="Oval 40"/>
                <p:cNvSpPr>
                  <a:spLocks noChangeArrowheads="1"/>
                </p:cNvSpPr>
                <p:nvPr/>
              </p:nvSpPr>
              <p:spPr bwMode="auto">
                <a:xfrm>
                  <a:off x="3606" y="175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Oval 41"/>
                <p:cNvSpPr>
                  <a:spLocks noChangeArrowheads="1"/>
                </p:cNvSpPr>
                <p:nvPr/>
              </p:nvSpPr>
              <p:spPr bwMode="auto">
                <a:xfrm>
                  <a:off x="3606" y="188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Oval 42"/>
                <p:cNvSpPr>
                  <a:spLocks noChangeArrowheads="1"/>
                </p:cNvSpPr>
                <p:nvPr/>
              </p:nvSpPr>
              <p:spPr bwMode="auto">
                <a:xfrm>
                  <a:off x="3651" y="202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Oval 43"/>
                <p:cNvSpPr>
                  <a:spLocks noChangeArrowheads="1"/>
                </p:cNvSpPr>
                <p:nvPr/>
              </p:nvSpPr>
              <p:spPr bwMode="auto">
                <a:xfrm>
                  <a:off x="3697" y="216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Oval 44"/>
                <p:cNvSpPr>
                  <a:spLocks noChangeArrowheads="1"/>
                </p:cNvSpPr>
                <p:nvPr/>
              </p:nvSpPr>
              <p:spPr bwMode="auto">
                <a:xfrm>
                  <a:off x="3788" y="225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Oval 45"/>
                <p:cNvSpPr>
                  <a:spLocks noChangeArrowheads="1"/>
                </p:cNvSpPr>
                <p:nvPr/>
              </p:nvSpPr>
              <p:spPr bwMode="auto">
                <a:xfrm>
                  <a:off x="3878" y="234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Oval 46"/>
                <p:cNvSpPr>
                  <a:spLocks noChangeArrowheads="1"/>
                </p:cNvSpPr>
                <p:nvPr/>
              </p:nvSpPr>
              <p:spPr bwMode="auto">
                <a:xfrm>
                  <a:off x="4014" y="243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Oval 47"/>
                <p:cNvSpPr>
                  <a:spLocks noChangeArrowheads="1"/>
                </p:cNvSpPr>
                <p:nvPr/>
              </p:nvSpPr>
              <p:spPr bwMode="auto">
                <a:xfrm>
                  <a:off x="4150" y="247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Oval 48"/>
                <p:cNvSpPr>
                  <a:spLocks noChangeArrowheads="1"/>
                </p:cNvSpPr>
                <p:nvPr/>
              </p:nvSpPr>
              <p:spPr bwMode="auto">
                <a:xfrm>
                  <a:off x="4286" y="252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Oval 49"/>
                <p:cNvSpPr>
                  <a:spLocks noChangeArrowheads="1"/>
                </p:cNvSpPr>
                <p:nvPr/>
              </p:nvSpPr>
              <p:spPr bwMode="auto">
                <a:xfrm>
                  <a:off x="4422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Oval 50"/>
                <p:cNvSpPr>
                  <a:spLocks noChangeArrowheads="1"/>
                </p:cNvSpPr>
                <p:nvPr/>
              </p:nvSpPr>
              <p:spPr bwMode="auto">
                <a:xfrm>
                  <a:off x="4558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Oval 51"/>
                <p:cNvSpPr>
                  <a:spLocks noChangeArrowheads="1"/>
                </p:cNvSpPr>
                <p:nvPr/>
              </p:nvSpPr>
              <p:spPr bwMode="auto">
                <a:xfrm>
                  <a:off x="4695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graphicFrame>
              <p:nvGraphicFramePr>
                <p:cNvPr id="51" name="Object 52"/>
                <p:cNvGraphicFramePr>
                  <a:graphicFrameLocks noChangeAspect="1"/>
                </p:cNvGraphicFramePr>
                <p:nvPr/>
              </p:nvGraphicFramePr>
              <p:xfrm>
                <a:off x="3334" y="1298"/>
                <a:ext cx="194" cy="23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5" imgW="177800" imgH="215900" progId="Equation.3">
                        <p:embed/>
                      </p:oleObj>
                    </mc:Choice>
                    <mc:Fallback>
                      <p:oleObj name="Equation" r:id="rId15" imgW="177800" imgH="215900" progId="Equation.3">
                        <p:embed/>
                        <p:pic>
                          <p:nvPicPr>
                            <p:cNvPr id="0" name="图片 15764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34" y="1298"/>
                              <a:ext cx="194" cy="23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33" name="Object 53"/>
              <p:cNvGraphicFramePr>
                <a:graphicFrameLocks noChangeAspect="1"/>
              </p:cNvGraphicFramePr>
              <p:nvPr/>
            </p:nvGraphicFramePr>
            <p:xfrm>
              <a:off x="3771" y="3815"/>
              <a:ext cx="470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457200" imgH="228600" progId="Equation.3">
                      <p:embed/>
                    </p:oleObj>
                  </mc:Choice>
                  <mc:Fallback>
                    <p:oleObj name="Equation" r:id="rId16" imgW="457200" imgH="228600" progId="Equation.3">
                      <p:embed/>
                      <p:pic>
                        <p:nvPicPr>
                          <p:cNvPr id="0" name="图片 1576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1" y="3815"/>
                            <a:ext cx="470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" name="Oval 54"/>
              <p:cNvSpPr>
                <a:spLocks noChangeArrowheads="1"/>
              </p:cNvSpPr>
              <p:nvPr/>
            </p:nvSpPr>
            <p:spPr bwMode="auto">
              <a:xfrm flipH="1" flipV="1">
                <a:off x="6584126" y="948129"/>
                <a:ext cx="0" cy="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q"/>
                  <a:defRPr sz="240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o"/>
                  <a:defRPr sz="200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anose="02070309020205020404" pitchFamily="49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anose="02070309020205020404" pitchFamily="49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anose="02070309020205020404" pitchFamily="49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anose="02070309020205020404" pitchFamily="49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anose="02070309020205020404" pitchFamily="49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Line 55"/>
              <p:cNvSpPr>
                <a:spLocks noChangeShapeType="1"/>
              </p:cNvSpPr>
              <p:nvPr/>
            </p:nvSpPr>
            <p:spPr bwMode="auto">
              <a:xfrm flipV="1">
                <a:off x="4059" y="3158"/>
                <a:ext cx="273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6" name="Object 56"/>
              <p:cNvGraphicFramePr>
                <a:graphicFrameLocks noChangeAspect="1"/>
              </p:cNvGraphicFramePr>
              <p:nvPr/>
            </p:nvGraphicFramePr>
            <p:xfrm>
              <a:off x="4326" y="2982"/>
              <a:ext cx="483" cy="2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469900" imgH="215900" progId="Equation.3">
                      <p:embed/>
                    </p:oleObj>
                  </mc:Choice>
                  <mc:Fallback>
                    <p:oleObj name="Equation" r:id="rId17" imgW="469900" imgH="215900" progId="Equation.3">
                      <p:embed/>
                      <p:pic>
                        <p:nvPicPr>
                          <p:cNvPr id="0" name="图片 1576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6" y="2982"/>
                            <a:ext cx="483" cy="2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1" name="Line 57"/>
            <p:cNvSpPr>
              <a:spLocks noChangeShapeType="1"/>
            </p:cNvSpPr>
            <p:nvPr/>
          </p:nvSpPr>
          <p:spPr bwMode="auto">
            <a:xfrm flipV="1">
              <a:off x="5543624" y="2433011"/>
              <a:ext cx="2734023" cy="12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58"/>
            <p:cNvSpPr>
              <a:spLocks noChangeShapeType="1"/>
            </p:cNvSpPr>
            <p:nvPr/>
          </p:nvSpPr>
          <p:spPr bwMode="auto">
            <a:xfrm flipH="1" flipV="1">
              <a:off x="5543624" y="323426"/>
              <a:ext cx="0" cy="2121919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rc 59"/>
            <p:cNvSpPr/>
            <p:nvPr/>
          </p:nvSpPr>
          <p:spPr bwMode="auto">
            <a:xfrm rot="10267717">
              <a:off x="6300788" y="835025"/>
              <a:ext cx="1847850" cy="1452563"/>
            </a:xfrm>
            <a:custGeom>
              <a:avLst/>
              <a:gdLst>
                <a:gd name="T0" fmla="*/ 0 w 21600"/>
                <a:gd name="T1" fmla="*/ 0 h 23799"/>
                <a:gd name="T2" fmla="*/ 0 w 21600"/>
                <a:gd name="T3" fmla="*/ 0 h 23799"/>
                <a:gd name="T4" fmla="*/ 0 w 21600"/>
                <a:gd name="T5" fmla="*/ 0 h 237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799"/>
                <a:gd name="T11" fmla="*/ 21600 w 21600"/>
                <a:gd name="T12" fmla="*/ 23799 h 237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799" fill="none" extrusionOk="0">
                  <a:moveTo>
                    <a:pt x="4061" y="0"/>
                  </a:moveTo>
                  <a:cubicBezTo>
                    <a:pt x="14240" y="1949"/>
                    <a:pt x="21600" y="10851"/>
                    <a:pt x="21600" y="21215"/>
                  </a:cubicBezTo>
                  <a:cubicBezTo>
                    <a:pt x="21600" y="22078"/>
                    <a:pt x="21548" y="22941"/>
                    <a:pt x="21444" y="23798"/>
                  </a:cubicBezTo>
                </a:path>
                <a:path w="21600" h="23799" stroke="0" extrusionOk="0">
                  <a:moveTo>
                    <a:pt x="4061" y="0"/>
                  </a:moveTo>
                  <a:cubicBezTo>
                    <a:pt x="14240" y="1949"/>
                    <a:pt x="21600" y="10851"/>
                    <a:pt x="21600" y="21215"/>
                  </a:cubicBezTo>
                  <a:cubicBezTo>
                    <a:pt x="21600" y="22078"/>
                    <a:pt x="21548" y="22941"/>
                    <a:pt x="21444" y="23798"/>
                  </a:cubicBezTo>
                  <a:lnTo>
                    <a:pt x="0" y="21215"/>
                  </a:lnTo>
                  <a:lnTo>
                    <a:pt x="4061" y="0"/>
                  </a:ln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" name="Object 60"/>
            <p:cNvGraphicFramePr>
              <a:graphicFrameLocks noChangeAspect="1"/>
            </p:cNvGraphicFramePr>
            <p:nvPr/>
          </p:nvGraphicFramePr>
          <p:xfrm>
            <a:off x="5193779" y="332656"/>
            <a:ext cx="314325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77800" imgH="215900" progId="Equation.3">
                    <p:embed/>
                  </p:oleObj>
                </mc:Choice>
                <mc:Fallback>
                  <p:oleObj name="Equation" r:id="rId18" imgW="177800" imgH="215900" progId="Equation.3">
                    <p:embed/>
                    <p:pic>
                      <p:nvPicPr>
                        <p:cNvPr id="0" name="图片 1576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3779" y="332656"/>
                          <a:ext cx="314325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61"/>
            <p:cNvGraphicFramePr>
              <a:graphicFrameLocks noChangeAspect="1"/>
            </p:cNvGraphicFramePr>
            <p:nvPr/>
          </p:nvGraphicFramePr>
          <p:xfrm>
            <a:off x="8100392" y="2454920"/>
            <a:ext cx="292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65100" imgH="215900" progId="Equation.3">
                    <p:embed/>
                  </p:oleObj>
                </mc:Choice>
                <mc:Fallback>
                  <p:oleObj name="Equation" r:id="rId20" imgW="165100" imgH="215900" progId="Equation.3">
                    <p:embed/>
                    <p:pic>
                      <p:nvPicPr>
                        <p:cNvPr id="0" name="图片 1576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00392" y="2454920"/>
                          <a:ext cx="292100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Freeform 62"/>
            <p:cNvSpPr/>
            <p:nvPr/>
          </p:nvSpPr>
          <p:spPr bwMode="auto">
            <a:xfrm>
              <a:off x="6227763" y="477838"/>
              <a:ext cx="1728788" cy="1727200"/>
            </a:xfrm>
            <a:custGeom>
              <a:avLst/>
              <a:gdLst>
                <a:gd name="T0" fmla="*/ 0 w 703"/>
                <a:gd name="T1" fmla="*/ 2147483647 h 1020"/>
                <a:gd name="T2" fmla="*/ 2147483647 w 703"/>
                <a:gd name="T3" fmla="*/ 2147483647 h 1020"/>
                <a:gd name="T4" fmla="*/ 2147483647 w 703"/>
                <a:gd name="T5" fmla="*/ 2147483647 h 1020"/>
                <a:gd name="T6" fmla="*/ 2147483647 w 703"/>
                <a:gd name="T7" fmla="*/ 2147483647 h 10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3"/>
                <a:gd name="T13" fmla="*/ 0 h 1020"/>
                <a:gd name="T14" fmla="*/ 703 w 703"/>
                <a:gd name="T15" fmla="*/ 1020 h 10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3" h="1020">
                  <a:moveTo>
                    <a:pt x="0" y="279"/>
                  </a:moveTo>
                  <a:cubicBezTo>
                    <a:pt x="238" y="139"/>
                    <a:pt x="477" y="0"/>
                    <a:pt x="590" y="98"/>
                  </a:cubicBezTo>
                  <a:cubicBezTo>
                    <a:pt x="703" y="196"/>
                    <a:pt x="665" y="718"/>
                    <a:pt x="680" y="869"/>
                  </a:cubicBezTo>
                  <a:cubicBezTo>
                    <a:pt x="695" y="1020"/>
                    <a:pt x="687" y="1012"/>
                    <a:pt x="680" y="1005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63"/>
            <p:cNvSpPr>
              <a:spLocks noChangeShapeType="1"/>
            </p:cNvSpPr>
            <p:nvPr/>
          </p:nvSpPr>
          <p:spPr bwMode="auto">
            <a:xfrm>
              <a:off x="5364088" y="620688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4"/>
            <p:cNvSpPr>
              <a:spLocks noChangeShapeType="1"/>
            </p:cNvSpPr>
            <p:nvPr/>
          </p:nvSpPr>
          <p:spPr bwMode="auto">
            <a:xfrm flipH="1">
              <a:off x="7740352" y="2564904"/>
              <a:ext cx="358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5"/>
            <p:cNvSpPr>
              <a:spLocks noChangeShapeType="1"/>
            </p:cNvSpPr>
            <p:nvPr/>
          </p:nvSpPr>
          <p:spPr bwMode="auto">
            <a:xfrm>
              <a:off x="6070905" y="1542794"/>
              <a:ext cx="1382408" cy="14543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66"/>
            <p:cNvSpPr>
              <a:spLocks noChangeShapeType="1"/>
            </p:cNvSpPr>
            <p:nvPr/>
          </p:nvSpPr>
          <p:spPr bwMode="auto">
            <a:xfrm flipV="1">
              <a:off x="6120456" y="981051"/>
              <a:ext cx="2628007" cy="119025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" name="Object 67"/>
            <p:cNvGraphicFramePr>
              <a:graphicFrameLocks noChangeAspect="1"/>
            </p:cNvGraphicFramePr>
            <p:nvPr/>
          </p:nvGraphicFramePr>
          <p:xfrm>
            <a:off x="8130356" y="620688"/>
            <a:ext cx="5461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546100" imgH="431800" progId="Equation.3">
                    <p:embed/>
                  </p:oleObj>
                </mc:Choice>
                <mc:Fallback>
                  <p:oleObj name="Equation" r:id="rId22" imgW="546100" imgH="431800" progId="Equation.3">
                    <p:embed/>
                    <p:pic>
                      <p:nvPicPr>
                        <p:cNvPr id="0" name="图片 1576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30356" y="620688"/>
                          <a:ext cx="5461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Line 68"/>
            <p:cNvSpPr>
              <a:spLocks noChangeShapeType="1"/>
            </p:cNvSpPr>
            <p:nvPr/>
          </p:nvSpPr>
          <p:spPr bwMode="auto">
            <a:xfrm>
              <a:off x="6084888" y="1835261"/>
              <a:ext cx="720725" cy="9414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69"/>
            <p:cNvSpPr>
              <a:spLocks noChangeArrowheads="1"/>
            </p:cNvSpPr>
            <p:nvPr/>
          </p:nvSpPr>
          <p:spPr bwMode="auto">
            <a:xfrm>
              <a:off x="6732588" y="1773238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q"/>
                <a:defRPr sz="24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o"/>
                <a:defRPr sz="20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anose="05000000000000000000" pitchFamily="2" charset="2"/>
                <a:buChar char="ü"/>
                <a:defRPr sz="20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anose="05000000000000000000" pitchFamily="2" charset="2"/>
                <a:buChar char="Ø"/>
                <a:defRPr sz="2000">
                  <a:solidFill>
                    <a:srgbClr val="0000CC"/>
                  </a:solidFill>
                  <a:latin typeface="Courier New" panose="02070309020205020404" pitchFamily="49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0000CC"/>
                  </a:solidFill>
                  <a:latin typeface="Courier New" panose="02070309020205020404" pitchFamily="49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0000CC"/>
                  </a:solidFill>
                  <a:latin typeface="Courier New" panose="02070309020205020404" pitchFamily="49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0000CC"/>
                  </a:solidFill>
                  <a:latin typeface="Courier New" panose="02070309020205020404" pitchFamily="49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0000CC"/>
                  </a:solidFill>
                  <a:latin typeface="Courier New" panose="02070309020205020404" pitchFamily="49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4" name="Line 70"/>
            <p:cNvSpPr>
              <a:spLocks noChangeShapeType="1"/>
            </p:cNvSpPr>
            <p:nvPr/>
          </p:nvSpPr>
          <p:spPr bwMode="auto">
            <a:xfrm flipH="1">
              <a:off x="6949133" y="1773238"/>
              <a:ext cx="1007418" cy="71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5" name="Object 71"/>
            <p:cNvGraphicFramePr>
              <a:graphicFrameLocks noChangeAspect="1"/>
            </p:cNvGraphicFramePr>
            <p:nvPr/>
          </p:nvGraphicFramePr>
          <p:xfrm>
            <a:off x="8017010" y="1536332"/>
            <a:ext cx="1260768" cy="390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736600" imgH="228600" progId="Equation.3">
                    <p:embed/>
                  </p:oleObj>
                </mc:Choice>
                <mc:Fallback>
                  <p:oleObj name="Equation" r:id="rId24" imgW="736600" imgH="228600" progId="Equation.3">
                    <p:embed/>
                    <p:pic>
                      <p:nvPicPr>
                        <p:cNvPr id="0" name="图片 1576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17010" y="1536332"/>
                          <a:ext cx="1260768" cy="390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Line 112"/>
            <p:cNvSpPr>
              <a:spLocks noChangeShapeType="1"/>
            </p:cNvSpPr>
            <p:nvPr/>
          </p:nvSpPr>
          <p:spPr bwMode="auto">
            <a:xfrm>
              <a:off x="6805614" y="1924063"/>
              <a:ext cx="0" cy="290893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13"/>
            <p:cNvSpPr>
              <a:spLocks noChangeShapeType="1"/>
            </p:cNvSpPr>
            <p:nvPr/>
          </p:nvSpPr>
          <p:spPr bwMode="auto">
            <a:xfrm>
              <a:off x="7451725" y="1557337"/>
              <a:ext cx="1587" cy="657619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8" name="Object 114"/>
            <p:cNvGraphicFramePr>
              <a:graphicFrameLocks noChangeAspect="1"/>
            </p:cNvGraphicFramePr>
            <p:nvPr/>
          </p:nvGraphicFramePr>
          <p:xfrm>
            <a:off x="5769977" y="2012012"/>
            <a:ext cx="260013" cy="3999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3962400" imgH="6096000" progId="Equation.3">
                    <p:embed/>
                  </p:oleObj>
                </mc:Choice>
                <mc:Fallback>
                  <p:oleObj name="Equation" r:id="rId26" imgW="3962400" imgH="6096000" progId="Equation.3">
                    <p:embed/>
                    <p:pic>
                      <p:nvPicPr>
                        <p:cNvPr id="0" name="图片 1576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9977" y="2012012"/>
                          <a:ext cx="260013" cy="3999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9" name="Straight Connector 2"/>
            <p:cNvCxnSpPr>
              <a:cxnSpLocks noChangeShapeType="1"/>
            </p:cNvCxnSpPr>
            <p:nvPr/>
          </p:nvCxnSpPr>
          <p:spPr bwMode="auto">
            <a:xfrm flipV="1">
              <a:off x="6084888" y="701238"/>
              <a:ext cx="0" cy="150380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78"/>
            <p:cNvCxnSpPr>
              <a:cxnSpLocks noChangeShapeType="1"/>
            </p:cNvCxnSpPr>
            <p:nvPr/>
          </p:nvCxnSpPr>
          <p:spPr bwMode="auto">
            <a:xfrm flipV="1">
              <a:off x="6084888" y="2214956"/>
              <a:ext cx="1932122" cy="14542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Oval 69"/>
            <p:cNvSpPr>
              <a:spLocks noChangeArrowheads="1"/>
            </p:cNvSpPr>
            <p:nvPr/>
          </p:nvSpPr>
          <p:spPr bwMode="auto">
            <a:xfrm>
              <a:off x="6012160" y="2132409"/>
              <a:ext cx="144463" cy="1444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q"/>
                <a:defRPr sz="24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o"/>
                <a:defRPr sz="20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anose="05000000000000000000" pitchFamily="2" charset="2"/>
                <a:buChar char="ü"/>
                <a:defRPr sz="20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anose="05000000000000000000" pitchFamily="2" charset="2"/>
                <a:buChar char="Ø"/>
                <a:defRPr sz="2000">
                  <a:solidFill>
                    <a:srgbClr val="0000CC"/>
                  </a:solidFill>
                  <a:latin typeface="Courier New" panose="02070309020205020404" pitchFamily="49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0000CC"/>
                  </a:solidFill>
                  <a:latin typeface="Courier New" panose="02070309020205020404" pitchFamily="49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0000CC"/>
                  </a:solidFill>
                  <a:latin typeface="Courier New" panose="02070309020205020404" pitchFamily="49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0000CC"/>
                  </a:solidFill>
                  <a:latin typeface="Courier New" panose="02070309020205020404" pitchFamily="49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0000CC"/>
                  </a:solidFill>
                  <a:latin typeface="Courier New" panose="02070309020205020404" pitchFamily="49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/>
              </p:nvPr>
            </p:nvSpPr>
            <p:spPr>
              <a:xfrm>
                <a:off x="25028" y="980728"/>
                <a:ext cx="8291512" cy="5545137"/>
              </a:xfrm>
            </p:spPr>
            <p:txBody>
              <a:bodyPr/>
              <a:lstStyle/>
              <a:p>
                <a:r>
                  <a:rPr lang="en-US" sz="2000" b="1" dirty="0"/>
                  <a:t>Weighted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2000" b="1" dirty="0"/>
                  <a:t> Approach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lvl="2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800" dirty="0"/>
                  <a:t>: weighted sum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sz="1800" dirty="0"/>
                  <a:t>: </a:t>
                </a:r>
                <a:r>
                  <a:rPr lang="en-US" sz="1800" dirty="0" err="1"/>
                  <a:t>Tchbycheff</a:t>
                </a:r>
                <a:endParaRPr lang="en-US" sz="1800" dirty="0"/>
              </a:p>
              <a:p>
                <a:pPr marL="457200" lvl="1" indent="0">
                  <a:buNone/>
                </a:pP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xfrm>
                <a:off x="25028" y="980728"/>
                <a:ext cx="8291512" cy="5545137"/>
              </a:xfrm>
              <a:blipFill rotWithShape="1">
                <a:blip r:embed="rId3"/>
                <a:stretch>
                  <a:fillRect l="-588" t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EDDC7-1821-409A-B657-D68E1847FA43}" type="slidenum">
              <a:rPr lang="en-GB" smtClean="0"/>
              <a:t>9</a:t>
            </a:fld>
            <a:r>
              <a:rPr lang="en-GB"/>
              <a:t>	</a:t>
            </a:r>
          </a:p>
        </p:txBody>
      </p:sp>
      <p:graphicFrame>
        <p:nvGraphicFramePr>
          <p:cNvPr id="5" name="Object 30"/>
          <p:cNvGraphicFramePr>
            <a:graphicFrameLocks noChangeAspect="1"/>
          </p:cNvGraphicFramePr>
          <p:nvPr/>
        </p:nvGraphicFramePr>
        <p:xfrm>
          <a:off x="93663" y="2308225"/>
          <a:ext cx="611822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20000" imgH="20421600" progId="Equation.3">
                  <p:embed/>
                </p:oleObj>
              </mc:Choice>
              <mc:Fallback>
                <p:oleObj name="Equation" r:id="rId4" imgW="83820000" imgH="20421600" progId="Equation.3">
                  <p:embed/>
                  <p:pic>
                    <p:nvPicPr>
                      <p:cNvPr id="0" name="图片 1585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2308225"/>
                        <a:ext cx="6118225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 bwMode="auto">
          <a:xfrm>
            <a:off x="4499992" y="476672"/>
            <a:ext cx="4157934" cy="2976397"/>
            <a:chOff x="4805964" y="196924"/>
            <a:chExt cx="4158524" cy="2976462"/>
          </a:xfrm>
        </p:grpSpPr>
        <p:sp>
          <p:nvSpPr>
            <p:cNvPr id="11" name="Arc 10"/>
            <p:cNvSpPr/>
            <p:nvPr/>
          </p:nvSpPr>
          <p:spPr bwMode="auto">
            <a:xfrm>
              <a:off x="4805964" y="798434"/>
              <a:ext cx="3491407" cy="2374952"/>
            </a:xfrm>
            <a:prstGeom prst="arc">
              <a:avLst/>
            </a:prstGeom>
            <a:noFill/>
            <a:ln w="317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2" name="Group 4"/>
            <p:cNvGrpSpPr/>
            <p:nvPr/>
          </p:nvGrpSpPr>
          <p:grpSpPr bwMode="auto">
            <a:xfrm>
              <a:off x="7013451" y="2490862"/>
              <a:ext cx="0" cy="0"/>
              <a:chOff x="3651" y="2432"/>
              <a:chExt cx="1950" cy="1633"/>
            </a:xfrm>
          </p:grpSpPr>
          <p:grpSp>
            <p:nvGrpSpPr>
              <p:cNvPr id="54" name="Group 5"/>
              <p:cNvGrpSpPr/>
              <p:nvPr/>
            </p:nvGrpSpPr>
            <p:grpSpPr bwMode="auto">
              <a:xfrm>
                <a:off x="3651" y="2432"/>
                <a:ext cx="1950" cy="1633"/>
                <a:chOff x="3334" y="1298"/>
                <a:chExt cx="1950" cy="1633"/>
              </a:xfrm>
            </p:grpSpPr>
            <p:graphicFrame>
              <p:nvGraphicFramePr>
                <p:cNvPr id="59" name="Object 6"/>
                <p:cNvGraphicFramePr>
                  <a:graphicFrameLocks noChangeAspect="1"/>
                </p:cNvGraphicFramePr>
                <p:nvPr/>
              </p:nvGraphicFramePr>
              <p:xfrm>
                <a:off x="5110" y="2704"/>
                <a:ext cx="174" cy="2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6" imgW="165100" imgH="215900" progId="Equation.3">
                        <p:embed/>
                      </p:oleObj>
                    </mc:Choice>
                    <mc:Fallback>
                      <p:oleObj name="Equation" r:id="rId6" imgW="165100" imgH="215900" progId="Equation.3">
                        <p:embed/>
                        <p:pic>
                          <p:nvPicPr>
                            <p:cNvPr id="0" name="图片 15855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10" y="2704"/>
                              <a:ext cx="174" cy="22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60" name="Group 7"/>
                <p:cNvGrpSpPr/>
                <p:nvPr/>
              </p:nvGrpSpPr>
              <p:grpSpPr bwMode="auto">
                <a:xfrm>
                  <a:off x="3561" y="1434"/>
                  <a:ext cx="1714" cy="1270"/>
                  <a:chOff x="3902" y="1389"/>
                  <a:chExt cx="1714" cy="1270"/>
                </a:xfrm>
              </p:grpSpPr>
              <p:sp>
                <p:nvSpPr>
                  <p:cNvPr id="74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902" y="2577"/>
                    <a:ext cx="1714" cy="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23" y="1389"/>
                    <a:ext cx="37" cy="12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Arc 10"/>
                  <p:cNvSpPr/>
                  <p:nvPr/>
                </p:nvSpPr>
                <p:spPr bwMode="auto">
                  <a:xfrm rot="10267717">
                    <a:off x="4014" y="1580"/>
                    <a:ext cx="1156" cy="1079"/>
                  </a:xfrm>
                  <a:custGeom>
                    <a:avLst/>
                    <a:gdLst>
                      <a:gd name="T0" fmla="*/ 0 w 21600"/>
                      <a:gd name="T1" fmla="*/ 0 h 25576"/>
                      <a:gd name="T2" fmla="*/ 0 w 21600"/>
                      <a:gd name="T3" fmla="*/ 0 h 25576"/>
                      <a:gd name="T4" fmla="*/ 0 w 21600"/>
                      <a:gd name="T5" fmla="*/ 0 h 25576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5576"/>
                      <a:gd name="T11" fmla="*/ 21600 w 21600"/>
                      <a:gd name="T12" fmla="*/ 25576 h 2557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5576" fill="none" extrusionOk="0">
                        <a:moveTo>
                          <a:pt x="2366" y="-1"/>
                        </a:moveTo>
                        <a:cubicBezTo>
                          <a:pt x="13313" y="1206"/>
                          <a:pt x="21600" y="10456"/>
                          <a:pt x="21600" y="21470"/>
                        </a:cubicBezTo>
                        <a:cubicBezTo>
                          <a:pt x="21600" y="22848"/>
                          <a:pt x="21468" y="24223"/>
                          <a:pt x="21206" y="25576"/>
                        </a:cubicBezTo>
                      </a:path>
                      <a:path w="21600" h="25576" stroke="0" extrusionOk="0">
                        <a:moveTo>
                          <a:pt x="2366" y="-1"/>
                        </a:moveTo>
                        <a:cubicBezTo>
                          <a:pt x="13313" y="1206"/>
                          <a:pt x="21600" y="10456"/>
                          <a:pt x="21600" y="21470"/>
                        </a:cubicBezTo>
                        <a:cubicBezTo>
                          <a:pt x="21600" y="22848"/>
                          <a:pt x="21468" y="24223"/>
                          <a:pt x="21206" y="25576"/>
                        </a:cubicBezTo>
                        <a:lnTo>
                          <a:pt x="0" y="21470"/>
                        </a:lnTo>
                        <a:lnTo>
                          <a:pt x="2366" y="-1"/>
                        </a:lnTo>
                        <a:close/>
                      </a:path>
                    </a:pathLst>
                  </a:custGeom>
                  <a:noFill/>
                  <a:ln w="349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" name="Oval 11"/>
                <p:cNvSpPr>
                  <a:spLocks noChangeArrowheads="1"/>
                </p:cNvSpPr>
                <p:nvPr/>
              </p:nvSpPr>
              <p:spPr bwMode="auto">
                <a:xfrm>
                  <a:off x="3606" y="175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Oval 12"/>
                <p:cNvSpPr>
                  <a:spLocks noChangeArrowheads="1"/>
                </p:cNvSpPr>
                <p:nvPr/>
              </p:nvSpPr>
              <p:spPr bwMode="auto">
                <a:xfrm>
                  <a:off x="3606" y="188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Oval 13"/>
                <p:cNvSpPr>
                  <a:spLocks noChangeArrowheads="1"/>
                </p:cNvSpPr>
                <p:nvPr/>
              </p:nvSpPr>
              <p:spPr bwMode="auto">
                <a:xfrm>
                  <a:off x="3651" y="202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Oval 14"/>
                <p:cNvSpPr>
                  <a:spLocks noChangeArrowheads="1"/>
                </p:cNvSpPr>
                <p:nvPr/>
              </p:nvSpPr>
              <p:spPr bwMode="auto">
                <a:xfrm>
                  <a:off x="3697" y="216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Oval 15"/>
                <p:cNvSpPr>
                  <a:spLocks noChangeArrowheads="1"/>
                </p:cNvSpPr>
                <p:nvPr/>
              </p:nvSpPr>
              <p:spPr bwMode="auto">
                <a:xfrm>
                  <a:off x="3788" y="225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Oval 16"/>
                <p:cNvSpPr>
                  <a:spLocks noChangeArrowheads="1"/>
                </p:cNvSpPr>
                <p:nvPr/>
              </p:nvSpPr>
              <p:spPr bwMode="auto">
                <a:xfrm>
                  <a:off x="3878" y="234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Oval 17"/>
                <p:cNvSpPr>
                  <a:spLocks noChangeArrowheads="1"/>
                </p:cNvSpPr>
                <p:nvPr/>
              </p:nvSpPr>
              <p:spPr bwMode="auto">
                <a:xfrm>
                  <a:off x="4014" y="243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Oval 18"/>
                <p:cNvSpPr>
                  <a:spLocks noChangeArrowheads="1"/>
                </p:cNvSpPr>
                <p:nvPr/>
              </p:nvSpPr>
              <p:spPr bwMode="auto">
                <a:xfrm>
                  <a:off x="4150" y="247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Oval 19"/>
                <p:cNvSpPr>
                  <a:spLocks noChangeArrowheads="1"/>
                </p:cNvSpPr>
                <p:nvPr/>
              </p:nvSpPr>
              <p:spPr bwMode="auto">
                <a:xfrm>
                  <a:off x="4286" y="252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Oval 20"/>
                <p:cNvSpPr>
                  <a:spLocks noChangeArrowheads="1"/>
                </p:cNvSpPr>
                <p:nvPr/>
              </p:nvSpPr>
              <p:spPr bwMode="auto">
                <a:xfrm>
                  <a:off x="4422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Oval 21"/>
                <p:cNvSpPr>
                  <a:spLocks noChangeArrowheads="1"/>
                </p:cNvSpPr>
                <p:nvPr/>
              </p:nvSpPr>
              <p:spPr bwMode="auto">
                <a:xfrm>
                  <a:off x="4558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Oval 22"/>
                <p:cNvSpPr>
                  <a:spLocks noChangeArrowheads="1"/>
                </p:cNvSpPr>
                <p:nvPr/>
              </p:nvSpPr>
              <p:spPr bwMode="auto">
                <a:xfrm>
                  <a:off x="4695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graphicFrame>
              <p:nvGraphicFramePr>
                <p:cNvPr id="73" name="Object 23"/>
                <p:cNvGraphicFramePr>
                  <a:graphicFrameLocks noChangeAspect="1"/>
                </p:cNvGraphicFramePr>
                <p:nvPr/>
              </p:nvGraphicFramePr>
              <p:xfrm>
                <a:off x="3334" y="1298"/>
                <a:ext cx="194" cy="23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8" imgW="177800" imgH="215900" progId="Equation.3">
                        <p:embed/>
                      </p:oleObj>
                    </mc:Choice>
                    <mc:Fallback>
                      <p:oleObj name="Equation" r:id="rId8" imgW="177800" imgH="215900" progId="Equation.3">
                        <p:embed/>
                        <p:pic>
                          <p:nvPicPr>
                            <p:cNvPr id="0" name="图片 15855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34" y="1298"/>
                              <a:ext cx="194" cy="23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55" name="Object 24"/>
              <p:cNvGraphicFramePr>
                <a:graphicFrameLocks noChangeAspect="1"/>
              </p:cNvGraphicFramePr>
              <p:nvPr/>
            </p:nvGraphicFramePr>
            <p:xfrm>
              <a:off x="3771" y="3815"/>
              <a:ext cx="470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457200" imgH="228600" progId="Equation.3">
                      <p:embed/>
                    </p:oleObj>
                  </mc:Choice>
                  <mc:Fallback>
                    <p:oleObj name="Equation" r:id="rId10" imgW="457200" imgH="228600" progId="Equation.3">
                      <p:embed/>
                      <p:pic>
                        <p:nvPicPr>
                          <p:cNvPr id="0" name="图片 15855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1" y="3815"/>
                            <a:ext cx="470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" name="Oval 25"/>
              <p:cNvSpPr>
                <a:spLocks noChangeArrowheads="1"/>
              </p:cNvSpPr>
              <p:nvPr/>
            </p:nvSpPr>
            <p:spPr bwMode="auto">
              <a:xfrm>
                <a:off x="3878" y="3702"/>
                <a:ext cx="91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00"/>
                  </a:buClr>
                  <a:buFont typeface="Wingdings" panose="05000000000000000000" pitchFamily="2" charset="2"/>
                  <a:buChar char="q"/>
                  <a:defRPr sz="240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o"/>
                  <a:defRPr sz="200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anose="05000000000000000000" pitchFamily="2" charset="2"/>
                  <a:buChar char="ü"/>
                  <a:defRPr sz="200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anose="02070309020205020404" pitchFamily="49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anose="02070309020205020404" pitchFamily="49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anose="02070309020205020404" pitchFamily="49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anose="02070309020205020404" pitchFamily="49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  <a:defRPr sz="2000">
                    <a:solidFill>
                      <a:srgbClr val="0000CC"/>
                    </a:solidFill>
                    <a:latin typeface="Courier New" panose="02070309020205020404" pitchFamily="49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Line 26"/>
              <p:cNvSpPr>
                <a:spLocks noChangeShapeType="1"/>
              </p:cNvSpPr>
              <p:nvPr/>
            </p:nvSpPr>
            <p:spPr bwMode="auto">
              <a:xfrm flipV="1">
                <a:off x="4059" y="3158"/>
                <a:ext cx="273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8" name="Object 27"/>
              <p:cNvGraphicFramePr>
                <a:graphicFrameLocks noChangeAspect="1"/>
              </p:cNvGraphicFramePr>
              <p:nvPr/>
            </p:nvGraphicFramePr>
            <p:xfrm>
              <a:off x="4326" y="2982"/>
              <a:ext cx="483" cy="2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469900" imgH="215900" progId="Equation.3">
                      <p:embed/>
                    </p:oleObj>
                  </mc:Choice>
                  <mc:Fallback>
                    <p:oleObj name="Equation" r:id="rId12" imgW="469900" imgH="215900" progId="Equation.3">
                      <p:embed/>
                      <p:pic>
                        <p:nvPicPr>
                          <p:cNvPr id="0" name="图片 1585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6" y="2982"/>
                            <a:ext cx="483" cy="2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" name="Group 33"/>
            <p:cNvGrpSpPr/>
            <p:nvPr/>
          </p:nvGrpSpPr>
          <p:grpSpPr bwMode="auto">
            <a:xfrm>
              <a:off x="7013451" y="1051000"/>
              <a:ext cx="0" cy="0"/>
              <a:chOff x="3651" y="2432"/>
              <a:chExt cx="1950" cy="1633"/>
            </a:xfrm>
          </p:grpSpPr>
          <p:grpSp>
            <p:nvGrpSpPr>
              <p:cNvPr id="31" name="Group 34"/>
              <p:cNvGrpSpPr/>
              <p:nvPr/>
            </p:nvGrpSpPr>
            <p:grpSpPr bwMode="auto">
              <a:xfrm>
                <a:off x="3651" y="2432"/>
                <a:ext cx="1950" cy="1633"/>
                <a:chOff x="3334" y="1298"/>
                <a:chExt cx="1950" cy="1633"/>
              </a:xfrm>
            </p:grpSpPr>
            <p:graphicFrame>
              <p:nvGraphicFramePr>
                <p:cNvPr id="36" name="Object 35"/>
                <p:cNvGraphicFramePr>
                  <a:graphicFrameLocks noChangeAspect="1"/>
                </p:cNvGraphicFramePr>
                <p:nvPr/>
              </p:nvGraphicFramePr>
              <p:xfrm>
                <a:off x="5110" y="2704"/>
                <a:ext cx="174" cy="2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4" imgW="165100" imgH="215900" progId="Equation.3">
                        <p:embed/>
                      </p:oleObj>
                    </mc:Choice>
                    <mc:Fallback>
                      <p:oleObj name="Equation" r:id="rId14" imgW="165100" imgH="215900" progId="Equation.3">
                        <p:embed/>
                        <p:pic>
                          <p:nvPicPr>
                            <p:cNvPr id="0" name="图片 15855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10" y="2704"/>
                              <a:ext cx="174" cy="22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37" name="Group 36"/>
                <p:cNvGrpSpPr/>
                <p:nvPr/>
              </p:nvGrpSpPr>
              <p:grpSpPr bwMode="auto">
                <a:xfrm>
                  <a:off x="3561" y="1434"/>
                  <a:ext cx="1714" cy="1270"/>
                  <a:chOff x="3902" y="1389"/>
                  <a:chExt cx="1714" cy="1270"/>
                </a:xfrm>
              </p:grpSpPr>
              <p:sp>
                <p:nvSpPr>
                  <p:cNvPr id="5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902" y="2577"/>
                    <a:ext cx="1714" cy="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23" y="1389"/>
                    <a:ext cx="37" cy="121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3" name="Arc 39"/>
                  <p:cNvSpPr/>
                  <p:nvPr/>
                </p:nvSpPr>
                <p:spPr bwMode="auto">
                  <a:xfrm rot="10267717">
                    <a:off x="4014" y="1580"/>
                    <a:ext cx="1156" cy="1079"/>
                  </a:xfrm>
                  <a:custGeom>
                    <a:avLst/>
                    <a:gdLst>
                      <a:gd name="T0" fmla="*/ 0 w 21600"/>
                      <a:gd name="T1" fmla="*/ 0 h 25576"/>
                      <a:gd name="T2" fmla="*/ 0 w 21600"/>
                      <a:gd name="T3" fmla="*/ 0 h 25576"/>
                      <a:gd name="T4" fmla="*/ 0 w 21600"/>
                      <a:gd name="T5" fmla="*/ 0 h 25576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5576"/>
                      <a:gd name="T11" fmla="*/ 21600 w 21600"/>
                      <a:gd name="T12" fmla="*/ 25576 h 2557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5576" fill="none" extrusionOk="0">
                        <a:moveTo>
                          <a:pt x="2366" y="-1"/>
                        </a:moveTo>
                        <a:cubicBezTo>
                          <a:pt x="13313" y="1206"/>
                          <a:pt x="21600" y="10456"/>
                          <a:pt x="21600" y="21470"/>
                        </a:cubicBezTo>
                        <a:cubicBezTo>
                          <a:pt x="21600" y="22848"/>
                          <a:pt x="21468" y="24223"/>
                          <a:pt x="21206" y="25576"/>
                        </a:cubicBezTo>
                      </a:path>
                      <a:path w="21600" h="25576" stroke="0" extrusionOk="0">
                        <a:moveTo>
                          <a:pt x="2366" y="-1"/>
                        </a:moveTo>
                        <a:cubicBezTo>
                          <a:pt x="13313" y="1206"/>
                          <a:pt x="21600" y="10456"/>
                          <a:pt x="21600" y="21470"/>
                        </a:cubicBezTo>
                        <a:cubicBezTo>
                          <a:pt x="21600" y="22848"/>
                          <a:pt x="21468" y="24223"/>
                          <a:pt x="21206" y="25576"/>
                        </a:cubicBezTo>
                        <a:lnTo>
                          <a:pt x="0" y="21470"/>
                        </a:lnTo>
                        <a:lnTo>
                          <a:pt x="2366" y="-1"/>
                        </a:lnTo>
                        <a:close/>
                      </a:path>
                    </a:pathLst>
                  </a:custGeom>
                  <a:noFill/>
                  <a:ln w="349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" name="Oval 40"/>
                <p:cNvSpPr>
                  <a:spLocks noChangeArrowheads="1"/>
                </p:cNvSpPr>
                <p:nvPr/>
              </p:nvSpPr>
              <p:spPr bwMode="auto">
                <a:xfrm>
                  <a:off x="3606" y="175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Oval 41"/>
                <p:cNvSpPr>
                  <a:spLocks noChangeArrowheads="1"/>
                </p:cNvSpPr>
                <p:nvPr/>
              </p:nvSpPr>
              <p:spPr bwMode="auto">
                <a:xfrm>
                  <a:off x="3606" y="188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Oval 42"/>
                <p:cNvSpPr>
                  <a:spLocks noChangeArrowheads="1"/>
                </p:cNvSpPr>
                <p:nvPr/>
              </p:nvSpPr>
              <p:spPr bwMode="auto">
                <a:xfrm>
                  <a:off x="3651" y="2024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Oval 43"/>
                <p:cNvSpPr>
                  <a:spLocks noChangeArrowheads="1"/>
                </p:cNvSpPr>
                <p:nvPr/>
              </p:nvSpPr>
              <p:spPr bwMode="auto">
                <a:xfrm>
                  <a:off x="3697" y="216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Oval 44"/>
                <p:cNvSpPr>
                  <a:spLocks noChangeArrowheads="1"/>
                </p:cNvSpPr>
                <p:nvPr/>
              </p:nvSpPr>
              <p:spPr bwMode="auto">
                <a:xfrm>
                  <a:off x="3788" y="225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Oval 45"/>
                <p:cNvSpPr>
                  <a:spLocks noChangeArrowheads="1"/>
                </p:cNvSpPr>
                <p:nvPr/>
              </p:nvSpPr>
              <p:spPr bwMode="auto">
                <a:xfrm>
                  <a:off x="3878" y="2341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Oval 46"/>
                <p:cNvSpPr>
                  <a:spLocks noChangeArrowheads="1"/>
                </p:cNvSpPr>
                <p:nvPr/>
              </p:nvSpPr>
              <p:spPr bwMode="auto">
                <a:xfrm>
                  <a:off x="4014" y="2432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Oval 47"/>
                <p:cNvSpPr>
                  <a:spLocks noChangeArrowheads="1"/>
                </p:cNvSpPr>
                <p:nvPr/>
              </p:nvSpPr>
              <p:spPr bwMode="auto">
                <a:xfrm>
                  <a:off x="4150" y="247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Oval 48"/>
                <p:cNvSpPr>
                  <a:spLocks noChangeArrowheads="1"/>
                </p:cNvSpPr>
                <p:nvPr/>
              </p:nvSpPr>
              <p:spPr bwMode="auto">
                <a:xfrm>
                  <a:off x="4286" y="2523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Oval 49"/>
                <p:cNvSpPr>
                  <a:spLocks noChangeArrowheads="1"/>
                </p:cNvSpPr>
                <p:nvPr/>
              </p:nvSpPr>
              <p:spPr bwMode="auto">
                <a:xfrm>
                  <a:off x="4422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Oval 50"/>
                <p:cNvSpPr>
                  <a:spLocks noChangeArrowheads="1"/>
                </p:cNvSpPr>
                <p:nvPr/>
              </p:nvSpPr>
              <p:spPr bwMode="auto">
                <a:xfrm>
                  <a:off x="4558" y="2568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rgbClr val="FF0000"/>
                    </a:buClr>
                    <a:buFont typeface="Wingdings" panose="05000000000000000000" pitchFamily="2" charset="2"/>
                    <a:buChar char="q"/>
                    <a:defRPr sz="24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o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ü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00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Ø"/>
                    <a:defRPr sz="2000">
                      <a:solidFill>
                        <a:srgbClr val="0000CC"/>
                      </a:solidFill>
                      <a:latin typeface="Courier New" panose="02070309020205020404" pitchFamily="49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1800">
                    <a:solidFill>
                      <a:schemeClr val="tx1"/>
                    </a:solidFill>
                  </a:endParaRPr>
                </a:p>
              </p:txBody>
            </p:sp>
            <p:graphicFrame>
              <p:nvGraphicFramePr>
                <p:cNvPr id="50" name="Object 52"/>
                <p:cNvGraphicFramePr>
                  <a:graphicFrameLocks noChangeAspect="1"/>
                </p:cNvGraphicFramePr>
                <p:nvPr/>
              </p:nvGraphicFramePr>
              <p:xfrm>
                <a:off x="3334" y="1298"/>
                <a:ext cx="194" cy="23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5" imgW="177800" imgH="215900" progId="Equation.3">
                        <p:embed/>
                      </p:oleObj>
                    </mc:Choice>
                    <mc:Fallback>
                      <p:oleObj name="Equation" r:id="rId15" imgW="177800" imgH="215900" progId="Equation.3">
                        <p:embed/>
                        <p:pic>
                          <p:nvPicPr>
                            <p:cNvPr id="0" name="图片 15855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34" y="1298"/>
                              <a:ext cx="194" cy="23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32" name="Object 53"/>
              <p:cNvGraphicFramePr>
                <a:graphicFrameLocks noChangeAspect="1"/>
              </p:cNvGraphicFramePr>
              <p:nvPr/>
            </p:nvGraphicFramePr>
            <p:xfrm>
              <a:off x="3771" y="3815"/>
              <a:ext cx="470" cy="2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457200" imgH="228600" progId="Equation.3">
                      <p:embed/>
                    </p:oleObj>
                  </mc:Choice>
                  <mc:Fallback>
                    <p:oleObj name="Equation" r:id="rId16" imgW="457200" imgH="228600" progId="Equation.3">
                      <p:embed/>
                      <p:pic>
                        <p:nvPicPr>
                          <p:cNvPr id="0" name="图片 1585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71" y="3815"/>
                            <a:ext cx="470" cy="2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" name="Line 55"/>
              <p:cNvSpPr>
                <a:spLocks noChangeShapeType="1"/>
              </p:cNvSpPr>
              <p:nvPr/>
            </p:nvSpPr>
            <p:spPr bwMode="auto">
              <a:xfrm flipV="1">
                <a:off x="4059" y="3158"/>
                <a:ext cx="273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5" name="Object 56"/>
              <p:cNvGraphicFramePr>
                <a:graphicFrameLocks noChangeAspect="1"/>
              </p:cNvGraphicFramePr>
              <p:nvPr/>
            </p:nvGraphicFramePr>
            <p:xfrm>
              <a:off x="4326" y="2982"/>
              <a:ext cx="483" cy="2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469900" imgH="215900" progId="Equation.3">
                      <p:embed/>
                    </p:oleObj>
                  </mc:Choice>
                  <mc:Fallback>
                    <p:oleObj name="Equation" r:id="rId17" imgW="469900" imgH="215900" progId="Equation.3">
                      <p:embed/>
                      <p:pic>
                        <p:nvPicPr>
                          <p:cNvPr id="0" name="图片 15855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6" y="2982"/>
                            <a:ext cx="483" cy="2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 flipV="1">
              <a:off x="5688331" y="2279724"/>
              <a:ext cx="314205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58"/>
            <p:cNvSpPr>
              <a:spLocks noChangeShapeType="1"/>
            </p:cNvSpPr>
            <p:nvPr/>
          </p:nvSpPr>
          <p:spPr bwMode="auto">
            <a:xfrm flipH="1" flipV="1">
              <a:off x="5687888" y="196924"/>
              <a:ext cx="8572" cy="208005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Arc 59"/>
            <p:cNvSpPr/>
            <p:nvPr/>
          </p:nvSpPr>
          <p:spPr bwMode="auto">
            <a:xfrm rot="10267717">
              <a:off x="6445126" y="708100"/>
              <a:ext cx="1847850" cy="1452562"/>
            </a:xfrm>
            <a:custGeom>
              <a:avLst/>
              <a:gdLst>
                <a:gd name="T0" fmla="*/ 0 w 21600"/>
                <a:gd name="T1" fmla="*/ 0 h 23799"/>
                <a:gd name="T2" fmla="*/ 0 w 21600"/>
                <a:gd name="T3" fmla="*/ 0 h 23799"/>
                <a:gd name="T4" fmla="*/ 0 w 21600"/>
                <a:gd name="T5" fmla="*/ 0 h 237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799"/>
                <a:gd name="T11" fmla="*/ 21600 w 21600"/>
                <a:gd name="T12" fmla="*/ 23799 h 237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799" fill="none" extrusionOk="0">
                  <a:moveTo>
                    <a:pt x="4061" y="0"/>
                  </a:moveTo>
                  <a:cubicBezTo>
                    <a:pt x="14240" y="1949"/>
                    <a:pt x="21600" y="10851"/>
                    <a:pt x="21600" y="21215"/>
                  </a:cubicBezTo>
                  <a:cubicBezTo>
                    <a:pt x="21600" y="22078"/>
                    <a:pt x="21548" y="22941"/>
                    <a:pt x="21444" y="23798"/>
                  </a:cubicBezTo>
                </a:path>
                <a:path w="21600" h="23799" stroke="0" extrusionOk="0">
                  <a:moveTo>
                    <a:pt x="4061" y="0"/>
                  </a:moveTo>
                  <a:cubicBezTo>
                    <a:pt x="14240" y="1949"/>
                    <a:pt x="21600" y="10851"/>
                    <a:pt x="21600" y="21215"/>
                  </a:cubicBezTo>
                  <a:cubicBezTo>
                    <a:pt x="21600" y="22078"/>
                    <a:pt x="21548" y="22941"/>
                    <a:pt x="21444" y="23798"/>
                  </a:cubicBezTo>
                  <a:lnTo>
                    <a:pt x="0" y="21215"/>
                  </a:lnTo>
                  <a:lnTo>
                    <a:pt x="4061" y="0"/>
                  </a:ln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" name="Object 60"/>
            <p:cNvGraphicFramePr>
              <a:graphicFrameLocks noChangeAspect="1"/>
            </p:cNvGraphicFramePr>
            <p:nvPr/>
          </p:nvGraphicFramePr>
          <p:xfrm>
            <a:off x="5338638" y="204862"/>
            <a:ext cx="314325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77800" imgH="215900" progId="Equation.3">
                    <p:embed/>
                  </p:oleObj>
                </mc:Choice>
                <mc:Fallback>
                  <p:oleObj name="Equation" r:id="rId18" imgW="177800" imgH="215900" progId="Equation.3">
                    <p:embed/>
                    <p:pic>
                      <p:nvPicPr>
                        <p:cNvPr id="0" name="图片 1585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8638" y="204862"/>
                          <a:ext cx="314325" cy="252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61"/>
            <p:cNvGraphicFramePr>
              <a:graphicFrameLocks noChangeAspect="1"/>
            </p:cNvGraphicFramePr>
            <p:nvPr/>
          </p:nvGraphicFramePr>
          <p:xfrm>
            <a:off x="8245351" y="2327350"/>
            <a:ext cx="2921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165100" imgH="215900" progId="Equation.3">
                    <p:embed/>
                  </p:oleObj>
                </mc:Choice>
                <mc:Fallback>
                  <p:oleObj name="Equation" r:id="rId20" imgW="165100" imgH="215900" progId="Equation.3">
                    <p:embed/>
                    <p:pic>
                      <p:nvPicPr>
                        <p:cNvPr id="0" name="图片 1585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5351" y="2327350"/>
                          <a:ext cx="292100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Freeform 62"/>
            <p:cNvSpPr/>
            <p:nvPr/>
          </p:nvSpPr>
          <p:spPr bwMode="auto">
            <a:xfrm>
              <a:off x="6372101" y="350912"/>
              <a:ext cx="1728787" cy="1727200"/>
            </a:xfrm>
            <a:custGeom>
              <a:avLst/>
              <a:gdLst>
                <a:gd name="T0" fmla="*/ 0 w 703"/>
                <a:gd name="T1" fmla="*/ 2147483647 h 1020"/>
                <a:gd name="T2" fmla="*/ 2147483647 w 703"/>
                <a:gd name="T3" fmla="*/ 2147483647 h 1020"/>
                <a:gd name="T4" fmla="*/ 2147483647 w 703"/>
                <a:gd name="T5" fmla="*/ 2147483647 h 1020"/>
                <a:gd name="T6" fmla="*/ 2147483647 w 703"/>
                <a:gd name="T7" fmla="*/ 2147483647 h 10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3"/>
                <a:gd name="T13" fmla="*/ 0 h 1020"/>
                <a:gd name="T14" fmla="*/ 703 w 703"/>
                <a:gd name="T15" fmla="*/ 1020 h 10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3" h="1020">
                  <a:moveTo>
                    <a:pt x="0" y="279"/>
                  </a:moveTo>
                  <a:cubicBezTo>
                    <a:pt x="238" y="139"/>
                    <a:pt x="477" y="0"/>
                    <a:pt x="590" y="98"/>
                  </a:cubicBezTo>
                  <a:cubicBezTo>
                    <a:pt x="703" y="196"/>
                    <a:pt x="665" y="718"/>
                    <a:pt x="680" y="869"/>
                  </a:cubicBezTo>
                  <a:cubicBezTo>
                    <a:pt x="695" y="1020"/>
                    <a:pt x="687" y="1012"/>
                    <a:pt x="680" y="1005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3"/>
            <p:cNvSpPr>
              <a:spLocks noChangeShapeType="1"/>
            </p:cNvSpPr>
            <p:nvPr/>
          </p:nvSpPr>
          <p:spPr bwMode="auto">
            <a:xfrm>
              <a:off x="5508501" y="493787"/>
              <a:ext cx="0" cy="360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4"/>
            <p:cNvSpPr>
              <a:spLocks noChangeShapeType="1"/>
            </p:cNvSpPr>
            <p:nvPr/>
          </p:nvSpPr>
          <p:spPr bwMode="auto">
            <a:xfrm flipH="1">
              <a:off x="7884988" y="2436887"/>
              <a:ext cx="358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6"/>
            <p:cNvSpPr>
              <a:spLocks noChangeShapeType="1"/>
            </p:cNvSpPr>
            <p:nvPr/>
          </p:nvSpPr>
          <p:spPr bwMode="auto">
            <a:xfrm flipV="1">
              <a:off x="6264151" y="854150"/>
              <a:ext cx="2628900" cy="119062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70"/>
            <p:cNvSpPr>
              <a:spLocks noChangeShapeType="1"/>
            </p:cNvSpPr>
            <p:nvPr/>
          </p:nvSpPr>
          <p:spPr bwMode="auto">
            <a:xfrm flipH="1">
              <a:off x="7013451" y="1636820"/>
              <a:ext cx="1472926" cy="1444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" name="Object 71"/>
            <p:cNvGraphicFramePr>
              <a:graphicFrameLocks noChangeAspect="1"/>
            </p:cNvGraphicFramePr>
            <p:nvPr/>
          </p:nvGraphicFramePr>
          <p:xfrm>
            <a:off x="8616826" y="1441525"/>
            <a:ext cx="347662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203200" imgH="190500" progId="Equation.3">
                    <p:embed/>
                  </p:oleObj>
                </mc:Choice>
                <mc:Fallback>
                  <p:oleObj name="Equation" r:id="rId22" imgW="203200" imgH="190500" progId="Equation.3">
                    <p:embed/>
                    <p:pic>
                      <p:nvPicPr>
                        <p:cNvPr id="0" name="图片 1585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16826" y="1441525"/>
                          <a:ext cx="347662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14"/>
            <p:cNvGraphicFramePr>
              <a:graphicFrameLocks noChangeAspect="1"/>
            </p:cNvGraphicFramePr>
            <p:nvPr/>
          </p:nvGraphicFramePr>
          <p:xfrm>
            <a:off x="5867869" y="1950805"/>
            <a:ext cx="285330" cy="2540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3962400" imgH="6096000" progId="Equation.3">
                    <p:embed/>
                  </p:oleObj>
                </mc:Choice>
                <mc:Fallback>
                  <p:oleObj name="Equation" r:id="rId24" imgW="3962400" imgH="6096000" progId="Equation.3">
                    <p:embed/>
                    <p:pic>
                      <p:nvPicPr>
                        <p:cNvPr id="0" name="图片 1585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869" y="1950805"/>
                          <a:ext cx="285330" cy="2540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Connector 2"/>
            <p:cNvCxnSpPr>
              <a:cxnSpLocks noChangeShapeType="1"/>
            </p:cNvCxnSpPr>
            <p:nvPr/>
          </p:nvCxnSpPr>
          <p:spPr bwMode="auto">
            <a:xfrm flipV="1">
              <a:off x="6229226" y="493787"/>
              <a:ext cx="0" cy="1584327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78"/>
            <p:cNvCxnSpPr>
              <a:cxnSpLocks noChangeShapeType="1"/>
            </p:cNvCxnSpPr>
            <p:nvPr/>
          </p:nvCxnSpPr>
          <p:spPr bwMode="auto">
            <a:xfrm>
              <a:off x="6229227" y="2101925"/>
              <a:ext cx="2367199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Oval 69"/>
            <p:cNvSpPr>
              <a:spLocks noChangeArrowheads="1"/>
            </p:cNvSpPr>
            <p:nvPr/>
          </p:nvSpPr>
          <p:spPr bwMode="auto">
            <a:xfrm>
              <a:off x="6156201" y="2005087"/>
              <a:ext cx="144462" cy="1444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00"/>
                </a:buClr>
                <a:buFont typeface="Wingdings" panose="05000000000000000000" pitchFamily="2" charset="2"/>
                <a:buChar char="q"/>
                <a:defRPr sz="24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o"/>
                <a:defRPr sz="20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anose="05000000000000000000" pitchFamily="2" charset="2"/>
                <a:buChar char="ü"/>
                <a:defRPr sz="20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anose="05000000000000000000" pitchFamily="2" charset="2"/>
                <a:buChar char="Ø"/>
                <a:defRPr sz="2000">
                  <a:solidFill>
                    <a:srgbClr val="0000CC"/>
                  </a:solidFill>
                  <a:latin typeface="Courier New" panose="02070309020205020404" pitchFamily="49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0000CC"/>
                  </a:solidFill>
                  <a:latin typeface="Courier New" panose="02070309020205020404" pitchFamily="49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0000CC"/>
                  </a:solidFill>
                  <a:latin typeface="Courier New" panose="02070309020205020404" pitchFamily="49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0000CC"/>
                  </a:solidFill>
                  <a:latin typeface="Courier New" panose="02070309020205020404" pitchFamily="49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Char char="Ø"/>
                <a:defRPr sz="2000">
                  <a:solidFill>
                    <a:srgbClr val="0000CC"/>
                  </a:solidFill>
                  <a:latin typeface="Courier New" panose="02070309020205020404" pitchFamily="49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" name="Arc 28"/>
            <p:cNvSpPr/>
            <p:nvPr/>
          </p:nvSpPr>
          <p:spPr bwMode="auto">
            <a:xfrm>
              <a:off x="5408125" y="1589019"/>
              <a:ext cx="1655998" cy="1000147"/>
            </a:xfrm>
            <a:prstGeom prst="arc">
              <a:avLst/>
            </a:prstGeom>
            <a:noFill/>
            <a:ln w="3175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Oval 69"/>
            <p:cNvSpPr>
              <a:spLocks noChangeArrowheads="1"/>
            </p:cNvSpPr>
            <p:nvPr/>
          </p:nvSpPr>
          <p:spPr bwMode="auto">
            <a:xfrm>
              <a:off x="6804452" y="1708259"/>
              <a:ext cx="144483" cy="14446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8" name="Straight Arrow Connector 4"/>
          <p:cNvCxnSpPr>
            <a:cxnSpLocks noChangeShapeType="1"/>
          </p:cNvCxnSpPr>
          <p:nvPr/>
        </p:nvCxnSpPr>
        <p:spPr bwMode="auto">
          <a:xfrm>
            <a:off x="5564737" y="3239702"/>
            <a:ext cx="840654" cy="69240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76056" y="3985389"/>
                <a:ext cx="3422155" cy="667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Weighted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/>
                  <a:t>distance between </a:t>
                </a:r>
              </a:p>
              <a:p>
                <a:r>
                  <a:rPr lang="en-US" dirty="0"/>
                  <a:t>F(x) and z*.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985389"/>
                <a:ext cx="3422155" cy="667747"/>
              </a:xfrm>
              <a:prstGeom prst="rect">
                <a:avLst/>
              </a:prstGeom>
              <a:blipFill rotWithShape="1">
                <a:blip r:embed="rId26"/>
                <a:stretch>
                  <a:fillRect l="-1604" t="-4587" r="-535" b="-14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62991</TotalTime>
  <Words>1659</Words>
  <Application>Microsoft Macintosh PowerPoint</Application>
  <PresentationFormat>On-screen Show (4:3)</PresentationFormat>
  <Paragraphs>418</Paragraphs>
  <Slides>32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宋体</vt:lpstr>
      <vt:lpstr>Arial</vt:lpstr>
      <vt:lpstr>Cambria Math</vt:lpstr>
      <vt:lpstr>Courier New</vt:lpstr>
      <vt:lpstr>Tahoma</vt:lpstr>
      <vt:lpstr>Times New Roman</vt:lpstr>
      <vt:lpstr>Wingdings</vt:lpstr>
      <vt:lpstr>Default Design</vt:lpstr>
      <vt:lpstr>Acrobat Document</vt:lpstr>
      <vt:lpstr>Equation</vt:lpstr>
      <vt:lpstr>MOEA/D: Multi-Objective Evolutionary Algorithm Based on Decomposition</vt:lpstr>
      <vt:lpstr>Outline</vt:lpstr>
      <vt:lpstr>1. Basic Idea</vt:lpstr>
      <vt:lpstr> MOEA/D=Decomposition + Collaboration </vt:lpstr>
      <vt:lpstr>Major Issues</vt:lpstr>
      <vt:lpstr>2. Basic MOEA/D  </vt:lpstr>
      <vt:lpstr>Problem Decomposition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Dynamical resource allocation</vt:lpstr>
      <vt:lpstr>PowerPoint Presentation</vt:lpstr>
      <vt:lpstr>Some Remarks </vt:lpstr>
      <vt:lpstr>3. More on Decomposition Methods </vt:lpstr>
      <vt:lpstr>Penalty based boundary interaction (PBI)  (Zhang &amp; Li 2007, IEEE TEVC)</vt:lpstr>
      <vt:lpstr>PowerPoint Presentation</vt:lpstr>
      <vt:lpstr>PowerPoint Presentation</vt:lpstr>
      <vt:lpstr>Inverted PBI (IPBI, Sato, 2014)</vt:lpstr>
      <vt:lpstr>Constrained Decomposition </vt:lpstr>
      <vt:lpstr>4. Other Variants </vt:lpstr>
      <vt:lpstr>MOEA/D for Expensive Multiobjetive Opt</vt:lpstr>
      <vt:lpstr>PowerPoint Presentation</vt:lpstr>
      <vt:lpstr>PowerPoint Presentation</vt:lpstr>
      <vt:lpstr>PPLS/D for Discrete Optimization</vt:lpstr>
      <vt:lpstr>PowerPoint Presentation</vt:lpstr>
      <vt:lpstr>Resources</vt:lpstr>
      <vt:lpstr>PowerPoint Presentation</vt:lpstr>
      <vt:lpstr>PowerPoint Presentation</vt:lpstr>
      <vt:lpstr>PowerPoint Presentation</vt:lpstr>
      <vt:lpstr>Conclusions</vt:lpstr>
    </vt:vector>
  </TitlesOfParts>
  <Company>University of Essex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RM-MEDA and MOEA/D: Two New Multiobjective Evolutionary Algorithms</dc:title>
  <dc:creator>qzhang</dc:creator>
  <cp:lastModifiedBy>Microsoft Office User</cp:lastModifiedBy>
  <cp:revision>1488</cp:revision>
  <cp:lastPrinted>2017-05-22T13:01:00Z</cp:lastPrinted>
  <dcterms:created xsi:type="dcterms:W3CDTF">2007-03-21T09:39:00Z</dcterms:created>
  <dcterms:modified xsi:type="dcterms:W3CDTF">2024-06-26T04:36:16Z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