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5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0.svg" ContentType="image/svg+xml"/>
  <Override PartName="/ppt/media/image7.svg" ContentType="image/svg+xml"/>
  <Override PartName="/ppt/media/image71.svg" ContentType="image/svg+xml"/>
  <Override PartName="/ppt/media/image73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</p:sldMasterIdLst>
  <p:notesMasterIdLst>
    <p:notesMasterId r:id="rId11"/>
  </p:notesMasterIdLst>
  <p:sldIdLst>
    <p:sldId id="256" r:id="rId10"/>
    <p:sldId id="857" r:id="rId12"/>
    <p:sldId id="530" r:id="rId13"/>
    <p:sldId id="719" r:id="rId14"/>
    <p:sldId id="588" r:id="rId15"/>
    <p:sldId id="720" r:id="rId16"/>
    <p:sldId id="913" r:id="rId17"/>
    <p:sldId id="787" r:id="rId18"/>
    <p:sldId id="788" r:id="rId19"/>
    <p:sldId id="912" r:id="rId20"/>
    <p:sldId id="590" r:id="rId21"/>
    <p:sldId id="734" r:id="rId22"/>
    <p:sldId id="758" r:id="rId23"/>
    <p:sldId id="791" r:id="rId24"/>
    <p:sldId id="762" r:id="rId25"/>
    <p:sldId id="852" r:id="rId26"/>
    <p:sldId id="767" r:id="rId27"/>
    <p:sldId id="853" r:id="rId28"/>
    <p:sldId id="854" r:id="rId29"/>
    <p:sldId id="856" r:id="rId30"/>
    <p:sldId id="859" r:id="rId31"/>
    <p:sldId id="861" r:id="rId32"/>
    <p:sldId id="894" r:id="rId33"/>
    <p:sldId id="864" r:id="rId34"/>
    <p:sldId id="860" r:id="rId35"/>
    <p:sldId id="862" r:id="rId36"/>
    <p:sldId id="865" r:id="rId37"/>
    <p:sldId id="769" r:id="rId38"/>
    <p:sldId id="696" r:id="rId39"/>
    <p:sldId id="699" r:id="rId40"/>
    <p:sldId id="834" r:id="rId41"/>
    <p:sldId id="908" r:id="rId42"/>
    <p:sldId id="909" r:id="rId43"/>
    <p:sldId id="686" r:id="rId44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等线" panose="02010600030101010101" charset="-122"/>
      <p:regular r:id="rId54"/>
    </p:embeddedFont>
    <p:embeddedFont>
      <p:font typeface="等线 Light" panose="02010600030101010101" charset="-122"/>
      <p:regular r:id="rId55"/>
    </p:embeddedFont>
    <p:embeddedFont>
      <p:font typeface="Calibri" panose="020F0502020204030204"/>
      <p:regular r:id="rId56"/>
    </p:embeddedFont>
  </p:embeddedFontLst>
  <p:custDataLst>
    <p:tags r:id="rId57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59EE2"/>
    <a:srgbClr val="FFA5A5"/>
    <a:srgbClr val="DEC8EF"/>
    <a:srgbClr val="FFD659"/>
    <a:srgbClr val="FF7373"/>
    <a:srgbClr val="FFE183"/>
    <a:srgbClr val="59D6FF"/>
    <a:srgbClr val="B584DA"/>
    <a:srgbClr val="77C7FF"/>
    <a:srgbClr val="9E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1"/>
    <p:restoredTop sz="94660"/>
  </p:normalViewPr>
  <p:slideViewPr>
    <p:cSldViewPr snapToGrid="0" showGuides="1">
      <p:cViewPr varScale="1">
        <p:scale>
          <a:sx n="81" d="100"/>
          <a:sy n="81" d="100"/>
        </p:scale>
        <p:origin x="744" y="72"/>
      </p:cViewPr>
      <p:guideLst>
        <p:guide orient="horz" pos="2240"/>
        <p:guide pos="37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7" Type="http://schemas.openxmlformats.org/officeDocument/2006/relationships/tags" Target="tags/tag195.xml"/><Relationship Id="rId56" Type="http://schemas.openxmlformats.org/officeDocument/2006/relationships/font" Target="fonts/font9.fntdata"/><Relationship Id="rId55" Type="http://schemas.openxmlformats.org/officeDocument/2006/relationships/font" Target="fonts/font8.fntdata"/><Relationship Id="rId54" Type="http://schemas.openxmlformats.org/officeDocument/2006/relationships/font" Target="fonts/font7.fntdata"/><Relationship Id="rId53" Type="http://schemas.openxmlformats.org/officeDocument/2006/relationships/font" Target="fonts/font6.fntdata"/><Relationship Id="rId52" Type="http://schemas.openxmlformats.org/officeDocument/2006/relationships/font" Target="fonts/font5.fntdata"/><Relationship Id="rId51" Type="http://schemas.openxmlformats.org/officeDocument/2006/relationships/font" Target="fonts/font4.fntdata"/><Relationship Id="rId50" Type="http://schemas.openxmlformats.org/officeDocument/2006/relationships/font" Target="fonts/font3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2.fntdata"/><Relationship Id="rId48" Type="http://schemas.openxmlformats.org/officeDocument/2006/relationships/font" Target="fonts/font1.fntdata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0" Type="http://schemas.openxmlformats.org/officeDocument/2006/relationships/slide" Target="slides/slide3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59B79A-99D2-4C42-9ABE-3AFEDD6D8E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E9ED64-7809-4FBF-8519-B1C15949F5E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r>
              <a:rPr lang="en-US" altLang="zh-CN"/>
              <a:t>1234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54E389-B722-4528-91F3-5C5CF3DC06AF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endParaRPr lang="en-US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FCFF69-2196-4C0F-9147-4B6F09BA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mailto:xi.lin@cityu.edu.hk" TargetMode="External"/><Relationship Id="rId1" Type="http://schemas.openxmlformats.org/officeDocument/2006/relationships/hyperlink" Target="https://xi-l.github.io/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5.xml"/><Relationship Id="rId2" Type="http://schemas.openxmlformats.org/officeDocument/2006/relationships/image" Target="../media/image22.GIF"/><Relationship Id="rId1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47.xml"/><Relationship Id="rId4" Type="http://schemas.openxmlformats.org/officeDocument/2006/relationships/image" Target="../media/image23.GIF"/><Relationship Id="rId3" Type="http://schemas.openxmlformats.org/officeDocument/2006/relationships/image" Target="../media/image22.GIF"/><Relationship Id="rId2" Type="http://schemas.openxmlformats.org/officeDocument/2006/relationships/image" Target="../media/image5.GIF"/><Relationship Id="rId1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image" Target="../media/image25.svg"/><Relationship Id="rId6" Type="http://schemas.openxmlformats.org/officeDocument/2006/relationships/image" Target="../media/image24.png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8" Type="http://schemas.openxmlformats.org/officeDocument/2006/relationships/slideLayout" Target="../slideLayouts/slideLayout51.xml"/><Relationship Id="rId37" Type="http://schemas.openxmlformats.org/officeDocument/2006/relationships/image" Target="../media/image12.png"/><Relationship Id="rId36" Type="http://schemas.openxmlformats.org/officeDocument/2006/relationships/tags" Target="../tags/tag75.xml"/><Relationship Id="rId35" Type="http://schemas.openxmlformats.org/officeDocument/2006/relationships/image" Target="../media/image14.png"/><Relationship Id="rId34" Type="http://schemas.openxmlformats.org/officeDocument/2006/relationships/tags" Target="../tags/tag74.xml"/><Relationship Id="rId33" Type="http://schemas.openxmlformats.org/officeDocument/2006/relationships/image" Target="../media/image31.svg"/><Relationship Id="rId32" Type="http://schemas.openxmlformats.org/officeDocument/2006/relationships/image" Target="../media/image30.png"/><Relationship Id="rId31" Type="http://schemas.openxmlformats.org/officeDocument/2006/relationships/tags" Target="../tags/tag73.xml"/><Relationship Id="rId30" Type="http://schemas.openxmlformats.org/officeDocument/2006/relationships/image" Target="../media/image29.svg"/><Relationship Id="rId3" Type="http://schemas.openxmlformats.org/officeDocument/2006/relationships/tags" Target="../tags/tag52.xml"/><Relationship Id="rId29" Type="http://schemas.openxmlformats.org/officeDocument/2006/relationships/image" Target="../media/image28.png"/><Relationship Id="rId28" Type="http://schemas.openxmlformats.org/officeDocument/2006/relationships/tags" Target="../tags/tag72.xml"/><Relationship Id="rId27" Type="http://schemas.openxmlformats.org/officeDocument/2006/relationships/image" Target="../media/image27.svg"/><Relationship Id="rId26" Type="http://schemas.openxmlformats.org/officeDocument/2006/relationships/image" Target="../media/image26.png"/><Relationship Id="rId25" Type="http://schemas.openxmlformats.org/officeDocument/2006/relationships/tags" Target="../tags/tag71.xml"/><Relationship Id="rId24" Type="http://schemas.openxmlformats.org/officeDocument/2006/relationships/tags" Target="../tags/tag70.xml"/><Relationship Id="rId23" Type="http://schemas.openxmlformats.org/officeDocument/2006/relationships/tags" Target="../tags/tag69.xml"/><Relationship Id="rId22" Type="http://schemas.openxmlformats.org/officeDocument/2006/relationships/tags" Target="../tags/tag68.xml"/><Relationship Id="rId21" Type="http://schemas.openxmlformats.org/officeDocument/2006/relationships/tags" Target="../tags/tag67.xml"/><Relationship Id="rId20" Type="http://schemas.openxmlformats.org/officeDocument/2006/relationships/tags" Target="../tags/tag66.xml"/><Relationship Id="rId2" Type="http://schemas.openxmlformats.org/officeDocument/2006/relationships/tags" Target="../tags/tag51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25.svg"/><Relationship Id="rId7" Type="http://schemas.openxmlformats.org/officeDocument/2006/relationships/image" Target="../media/image24.png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7" Type="http://schemas.openxmlformats.org/officeDocument/2006/relationships/slideLayout" Target="../slideLayouts/slideLayout62.xml"/><Relationship Id="rId46" Type="http://schemas.openxmlformats.org/officeDocument/2006/relationships/tags" Target="../tags/tag110.xml"/><Relationship Id="rId45" Type="http://schemas.openxmlformats.org/officeDocument/2006/relationships/tags" Target="../tags/tag109.xml"/><Relationship Id="rId44" Type="http://schemas.openxmlformats.org/officeDocument/2006/relationships/tags" Target="../tags/tag108.xml"/><Relationship Id="rId43" Type="http://schemas.openxmlformats.org/officeDocument/2006/relationships/tags" Target="../tags/tag107.xml"/><Relationship Id="rId42" Type="http://schemas.openxmlformats.org/officeDocument/2006/relationships/tags" Target="../tags/tag106.xml"/><Relationship Id="rId41" Type="http://schemas.openxmlformats.org/officeDocument/2006/relationships/tags" Target="../tags/tag105.xml"/><Relationship Id="rId40" Type="http://schemas.openxmlformats.org/officeDocument/2006/relationships/tags" Target="../tags/tag104.xml"/><Relationship Id="rId4" Type="http://schemas.openxmlformats.org/officeDocument/2006/relationships/image" Target="../media/image6.png"/><Relationship Id="rId39" Type="http://schemas.openxmlformats.org/officeDocument/2006/relationships/tags" Target="../tags/tag103.xml"/><Relationship Id="rId38" Type="http://schemas.openxmlformats.org/officeDocument/2006/relationships/tags" Target="../tags/tag102.xml"/><Relationship Id="rId37" Type="http://schemas.openxmlformats.org/officeDocument/2006/relationships/tags" Target="../tags/tag101.xml"/><Relationship Id="rId36" Type="http://schemas.openxmlformats.org/officeDocument/2006/relationships/tags" Target="../tags/tag100.xml"/><Relationship Id="rId35" Type="http://schemas.openxmlformats.org/officeDocument/2006/relationships/tags" Target="../tags/tag99.xml"/><Relationship Id="rId34" Type="http://schemas.openxmlformats.org/officeDocument/2006/relationships/tags" Target="../tags/tag98.xml"/><Relationship Id="rId33" Type="http://schemas.openxmlformats.org/officeDocument/2006/relationships/tags" Target="../tags/tag97.xml"/><Relationship Id="rId32" Type="http://schemas.openxmlformats.org/officeDocument/2006/relationships/tags" Target="../tags/tag96.xml"/><Relationship Id="rId31" Type="http://schemas.openxmlformats.org/officeDocument/2006/relationships/tags" Target="../tags/tag95.xml"/><Relationship Id="rId30" Type="http://schemas.openxmlformats.org/officeDocument/2006/relationships/image" Target="../media/image12.png"/><Relationship Id="rId3" Type="http://schemas.openxmlformats.org/officeDocument/2006/relationships/tags" Target="../tags/tag78.xml"/><Relationship Id="rId29" Type="http://schemas.openxmlformats.org/officeDocument/2006/relationships/tags" Target="../tags/tag94.xml"/><Relationship Id="rId28" Type="http://schemas.openxmlformats.org/officeDocument/2006/relationships/image" Target="../media/image14.png"/><Relationship Id="rId27" Type="http://schemas.openxmlformats.org/officeDocument/2006/relationships/tags" Target="../tags/tag93.xml"/><Relationship Id="rId26" Type="http://schemas.openxmlformats.org/officeDocument/2006/relationships/tags" Target="../tags/tag92.xml"/><Relationship Id="rId25" Type="http://schemas.openxmlformats.org/officeDocument/2006/relationships/tags" Target="../tags/tag91.xml"/><Relationship Id="rId24" Type="http://schemas.openxmlformats.org/officeDocument/2006/relationships/tags" Target="../tags/tag90.xml"/><Relationship Id="rId23" Type="http://schemas.openxmlformats.org/officeDocument/2006/relationships/tags" Target="../tags/tag89.xml"/><Relationship Id="rId22" Type="http://schemas.openxmlformats.org/officeDocument/2006/relationships/tags" Target="../tags/tag88.xml"/><Relationship Id="rId21" Type="http://schemas.openxmlformats.org/officeDocument/2006/relationships/tags" Target="../tags/tag87.xml"/><Relationship Id="rId20" Type="http://schemas.openxmlformats.org/officeDocument/2006/relationships/tags" Target="../tags/tag86.xml"/><Relationship Id="rId2" Type="http://schemas.openxmlformats.org/officeDocument/2006/relationships/tags" Target="../tags/tag77.xml"/><Relationship Id="rId19" Type="http://schemas.openxmlformats.org/officeDocument/2006/relationships/tags" Target="../tags/tag85.xml"/><Relationship Id="rId18" Type="http://schemas.openxmlformats.org/officeDocument/2006/relationships/tags" Target="../tags/tag84.xml"/><Relationship Id="rId17" Type="http://schemas.openxmlformats.org/officeDocument/2006/relationships/image" Target="../media/image37.svg"/><Relationship Id="rId16" Type="http://schemas.openxmlformats.org/officeDocument/2006/relationships/image" Target="../media/image36.png"/><Relationship Id="rId15" Type="http://schemas.openxmlformats.org/officeDocument/2006/relationships/image" Target="../media/image35.svg"/><Relationship Id="rId14" Type="http://schemas.openxmlformats.org/officeDocument/2006/relationships/image" Target="../media/image34.png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image" Target="../media/image33.svg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svg"/><Relationship Id="rId8" Type="http://schemas.openxmlformats.org/officeDocument/2006/relationships/image" Target="../media/image32.png"/><Relationship Id="rId7" Type="http://schemas.openxmlformats.org/officeDocument/2006/relationships/image" Target="../media/image25.svg"/><Relationship Id="rId6" Type="http://schemas.openxmlformats.org/officeDocument/2006/relationships/image" Target="../media/image24.png"/><Relationship Id="rId5" Type="http://schemas.openxmlformats.org/officeDocument/2006/relationships/tags" Target="../tags/tag114.xml"/><Relationship Id="rId47" Type="http://schemas.openxmlformats.org/officeDocument/2006/relationships/slideLayout" Target="../slideLayouts/slideLayout51.xml"/><Relationship Id="rId46" Type="http://schemas.openxmlformats.org/officeDocument/2006/relationships/tags" Target="../tags/tag147.xml"/><Relationship Id="rId45" Type="http://schemas.openxmlformats.org/officeDocument/2006/relationships/tags" Target="../tags/tag146.xml"/><Relationship Id="rId44" Type="http://schemas.openxmlformats.org/officeDocument/2006/relationships/tags" Target="../tags/tag145.xml"/><Relationship Id="rId43" Type="http://schemas.openxmlformats.org/officeDocument/2006/relationships/tags" Target="../tags/tag144.xml"/><Relationship Id="rId42" Type="http://schemas.openxmlformats.org/officeDocument/2006/relationships/tags" Target="../tags/tag143.xml"/><Relationship Id="rId41" Type="http://schemas.openxmlformats.org/officeDocument/2006/relationships/tags" Target="../tags/tag142.xml"/><Relationship Id="rId40" Type="http://schemas.openxmlformats.org/officeDocument/2006/relationships/tags" Target="../tags/tag141.xml"/><Relationship Id="rId4" Type="http://schemas.openxmlformats.org/officeDocument/2006/relationships/tags" Target="../tags/tag113.xml"/><Relationship Id="rId39" Type="http://schemas.openxmlformats.org/officeDocument/2006/relationships/tags" Target="../tags/tag140.xml"/><Relationship Id="rId38" Type="http://schemas.openxmlformats.org/officeDocument/2006/relationships/tags" Target="../tags/tag139.xml"/><Relationship Id="rId37" Type="http://schemas.openxmlformats.org/officeDocument/2006/relationships/tags" Target="../tags/tag138.xml"/><Relationship Id="rId36" Type="http://schemas.openxmlformats.org/officeDocument/2006/relationships/tags" Target="../tags/tag137.xml"/><Relationship Id="rId35" Type="http://schemas.openxmlformats.org/officeDocument/2006/relationships/tags" Target="../tags/tag136.xml"/><Relationship Id="rId34" Type="http://schemas.openxmlformats.org/officeDocument/2006/relationships/tags" Target="../tags/tag135.xml"/><Relationship Id="rId33" Type="http://schemas.openxmlformats.org/officeDocument/2006/relationships/tags" Target="../tags/tag134.xml"/><Relationship Id="rId32" Type="http://schemas.openxmlformats.org/officeDocument/2006/relationships/tags" Target="../tags/tag133.xml"/><Relationship Id="rId31" Type="http://schemas.openxmlformats.org/officeDocument/2006/relationships/tags" Target="../tags/tag132.xml"/><Relationship Id="rId30" Type="http://schemas.openxmlformats.org/officeDocument/2006/relationships/tags" Target="../tags/tag131.xml"/><Relationship Id="rId3" Type="http://schemas.openxmlformats.org/officeDocument/2006/relationships/image" Target="../media/image6.png"/><Relationship Id="rId29" Type="http://schemas.openxmlformats.org/officeDocument/2006/relationships/tags" Target="../tags/tag130.xml"/><Relationship Id="rId28" Type="http://schemas.openxmlformats.org/officeDocument/2006/relationships/image" Target="../media/image12.png"/><Relationship Id="rId27" Type="http://schemas.openxmlformats.org/officeDocument/2006/relationships/tags" Target="../tags/tag129.xml"/><Relationship Id="rId26" Type="http://schemas.openxmlformats.org/officeDocument/2006/relationships/image" Target="../media/image14.png"/><Relationship Id="rId25" Type="http://schemas.openxmlformats.org/officeDocument/2006/relationships/tags" Target="../tags/tag128.xml"/><Relationship Id="rId24" Type="http://schemas.openxmlformats.org/officeDocument/2006/relationships/tags" Target="../tags/tag127.xml"/><Relationship Id="rId23" Type="http://schemas.openxmlformats.org/officeDocument/2006/relationships/tags" Target="../tags/tag126.xml"/><Relationship Id="rId22" Type="http://schemas.openxmlformats.org/officeDocument/2006/relationships/tags" Target="../tags/tag125.xml"/><Relationship Id="rId21" Type="http://schemas.openxmlformats.org/officeDocument/2006/relationships/tags" Target="../tags/tag124.xml"/><Relationship Id="rId20" Type="http://schemas.openxmlformats.org/officeDocument/2006/relationships/tags" Target="../tags/tag123.xml"/><Relationship Id="rId2" Type="http://schemas.openxmlformats.org/officeDocument/2006/relationships/tags" Target="../tags/tag112.xml"/><Relationship Id="rId19" Type="http://schemas.openxmlformats.org/officeDocument/2006/relationships/tags" Target="../tags/tag122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image" Target="../media/image39.svg"/><Relationship Id="rId13" Type="http://schemas.openxmlformats.org/officeDocument/2006/relationships/image" Target="../media/image38.png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.xml"/><Relationship Id="rId8" Type="http://schemas.openxmlformats.org/officeDocument/2006/relationships/image" Target="../media/image39.svg"/><Relationship Id="rId7" Type="http://schemas.openxmlformats.org/officeDocument/2006/relationships/image" Target="../media/image38.png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image" Target="../media/image16.pn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4.xml"/><Relationship Id="rId5" Type="http://schemas.openxmlformats.org/officeDocument/2006/relationships/image" Target="../media/image42.png"/><Relationship Id="rId4" Type="http://schemas.openxmlformats.org/officeDocument/2006/relationships/tags" Target="../tags/tag159.xml"/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tags" Target="../tags/tag158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4.xml"/><Relationship Id="rId4" Type="http://schemas.openxmlformats.org/officeDocument/2006/relationships/image" Target="../media/image43.png"/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tags" Target="../tags/tag160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4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tags" Target="../tags/tag16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tags" Target="../tags/tag16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svg"/><Relationship Id="rId8" Type="http://schemas.openxmlformats.org/officeDocument/2006/relationships/image" Target="../media/image51.png"/><Relationship Id="rId7" Type="http://schemas.openxmlformats.org/officeDocument/2006/relationships/image" Target="../media/image50.svg"/><Relationship Id="rId6" Type="http://schemas.openxmlformats.org/officeDocument/2006/relationships/image" Target="../media/image49.png"/><Relationship Id="rId5" Type="http://schemas.openxmlformats.org/officeDocument/2006/relationships/tags" Target="../tags/tag165.xml"/><Relationship Id="rId4" Type="http://schemas.openxmlformats.org/officeDocument/2006/relationships/image" Target="../media/image48.svg"/><Relationship Id="rId3" Type="http://schemas.openxmlformats.org/officeDocument/2006/relationships/image" Target="../media/image47.png"/><Relationship Id="rId2" Type="http://schemas.openxmlformats.org/officeDocument/2006/relationships/tags" Target="../tags/tag164.xml"/><Relationship Id="rId19" Type="http://schemas.openxmlformats.org/officeDocument/2006/relationships/slideLayout" Target="../slideLayouts/slideLayout84.xml"/><Relationship Id="rId18" Type="http://schemas.openxmlformats.org/officeDocument/2006/relationships/image" Target="../media/image60.svg"/><Relationship Id="rId17" Type="http://schemas.openxmlformats.org/officeDocument/2006/relationships/image" Target="../media/image59.png"/><Relationship Id="rId16" Type="http://schemas.openxmlformats.org/officeDocument/2006/relationships/image" Target="../media/image58.svg"/><Relationship Id="rId15" Type="http://schemas.openxmlformats.org/officeDocument/2006/relationships/image" Target="../media/image57.png"/><Relationship Id="rId14" Type="http://schemas.openxmlformats.org/officeDocument/2006/relationships/image" Target="../media/image56.svg"/><Relationship Id="rId13" Type="http://schemas.openxmlformats.org/officeDocument/2006/relationships/image" Target="../media/image55.png"/><Relationship Id="rId12" Type="http://schemas.openxmlformats.org/officeDocument/2006/relationships/tags" Target="../tags/tag166.xml"/><Relationship Id="rId11" Type="http://schemas.openxmlformats.org/officeDocument/2006/relationships/image" Target="../media/image54.svg"/><Relationship Id="rId10" Type="http://schemas.openxmlformats.org/officeDocument/2006/relationships/image" Target="../media/image53.png"/><Relationship Id="rId1" Type="http://schemas.openxmlformats.org/officeDocument/2006/relationships/tags" Target="../tags/tag163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4.xml"/><Relationship Id="rId4" Type="http://schemas.openxmlformats.org/officeDocument/2006/relationships/image" Target="../media/image60.svg"/><Relationship Id="rId3" Type="http://schemas.openxmlformats.org/officeDocument/2006/relationships/image" Target="../media/image59.png"/><Relationship Id="rId2" Type="http://schemas.openxmlformats.org/officeDocument/2006/relationships/tags" Target="../tags/tag167.xml"/><Relationship Id="rId1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tags" Target="../tags/tag168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image" Target="../media/image66.png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image" Target="../media/image67.GIF"/><Relationship Id="rId7" Type="http://schemas.openxmlformats.org/officeDocument/2006/relationships/image" Target="../media/image23.GIF"/><Relationship Id="rId6" Type="http://schemas.openxmlformats.org/officeDocument/2006/relationships/tags" Target="../tags/tag182.xml"/><Relationship Id="rId5" Type="http://schemas.openxmlformats.org/officeDocument/2006/relationships/image" Target="../media/image22.GIF"/><Relationship Id="rId4" Type="http://schemas.openxmlformats.org/officeDocument/2006/relationships/tags" Target="../tags/tag181.xml"/><Relationship Id="rId3" Type="http://schemas.openxmlformats.org/officeDocument/2006/relationships/image" Target="../media/image5.GIF"/><Relationship Id="rId2" Type="http://schemas.openxmlformats.org/officeDocument/2006/relationships/tags" Target="../tags/tag180.xml"/><Relationship Id="rId10" Type="http://schemas.openxmlformats.org/officeDocument/2006/relationships/slideLayout" Target="../slideLayouts/slideLayout73.xml"/><Relationship Id="rId1" Type="http://schemas.openxmlformats.org/officeDocument/2006/relationships/tags" Target="../tags/tag179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tags" Target="../tags/tag1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8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Relationship Id="rId3" Type="http://schemas.openxmlformats.org/officeDocument/2006/relationships/image" Target="../media/image70.png"/><Relationship Id="rId2" Type="http://schemas.openxmlformats.org/officeDocument/2006/relationships/tags" Target="../tags/tag190.xml"/><Relationship Id="rId11" Type="http://schemas.openxmlformats.org/officeDocument/2006/relationships/slideLayout" Target="../slideLayouts/slideLayout29.xml"/><Relationship Id="rId10" Type="http://schemas.openxmlformats.org/officeDocument/2006/relationships/tags" Target="../tags/tag194.xml"/><Relationship Id="rId1" Type="http://schemas.openxmlformats.org/officeDocument/2006/relationships/tags" Target="../tags/tag18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4.jpeg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GIF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slideLayout" Target="../slideLayouts/slideLayout40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7.xml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0" Type="http://schemas.openxmlformats.org/officeDocument/2006/relationships/slideLayout" Target="../slideLayouts/slideLayout62.xml"/><Relationship Id="rId2" Type="http://schemas.openxmlformats.org/officeDocument/2006/relationships/image" Target="../media/image7.svg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image" Target="../media/image15.svg"/><Relationship Id="rId13" Type="http://schemas.openxmlformats.org/officeDocument/2006/relationships/image" Target="../media/image14.png"/><Relationship Id="rId12" Type="http://schemas.openxmlformats.org/officeDocument/2006/relationships/tags" Target="../tags/tag21.xml"/><Relationship Id="rId11" Type="http://schemas.openxmlformats.org/officeDocument/2006/relationships/image" Target="../media/image13.svg"/><Relationship Id="rId10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1" Type="http://schemas.openxmlformats.org/officeDocument/2006/relationships/slideLayout" Target="../slideLayouts/slideLayout62.xml"/><Relationship Id="rId30" Type="http://schemas.openxmlformats.org/officeDocument/2006/relationships/tags" Target="../tags/tag44.xml"/><Relationship Id="rId3" Type="http://schemas.openxmlformats.org/officeDocument/2006/relationships/tags" Target="../tags/tag27.xml"/><Relationship Id="rId29" Type="http://schemas.openxmlformats.org/officeDocument/2006/relationships/tags" Target="../tags/tag43.xml"/><Relationship Id="rId28" Type="http://schemas.openxmlformats.org/officeDocument/2006/relationships/tags" Target="../tags/tag42.xml"/><Relationship Id="rId27" Type="http://schemas.openxmlformats.org/officeDocument/2006/relationships/tags" Target="../tags/tag41.xml"/><Relationship Id="rId26" Type="http://schemas.openxmlformats.org/officeDocument/2006/relationships/tags" Target="../tags/tag40.xml"/><Relationship Id="rId25" Type="http://schemas.openxmlformats.org/officeDocument/2006/relationships/tags" Target="../tags/tag39.xml"/><Relationship Id="rId24" Type="http://schemas.openxmlformats.org/officeDocument/2006/relationships/tags" Target="../tags/tag38.xml"/><Relationship Id="rId23" Type="http://schemas.openxmlformats.org/officeDocument/2006/relationships/tags" Target="../tags/tag37.xml"/><Relationship Id="rId22" Type="http://schemas.openxmlformats.org/officeDocument/2006/relationships/tags" Target="../tags/tag36.xml"/><Relationship Id="rId21" Type="http://schemas.openxmlformats.org/officeDocument/2006/relationships/image" Target="../media/image15.svg"/><Relationship Id="rId20" Type="http://schemas.openxmlformats.org/officeDocument/2006/relationships/image" Target="../media/image14.png"/><Relationship Id="rId2" Type="http://schemas.openxmlformats.org/officeDocument/2006/relationships/image" Target="../media/image7.svg"/><Relationship Id="rId19" Type="http://schemas.openxmlformats.org/officeDocument/2006/relationships/tags" Target="../tags/tag35.xml"/><Relationship Id="rId18" Type="http://schemas.openxmlformats.org/officeDocument/2006/relationships/image" Target="../media/image13.svg"/><Relationship Id="rId17" Type="http://schemas.openxmlformats.org/officeDocument/2006/relationships/image" Target="../media/image12.png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image" Target="../media/image21.svg"/><Relationship Id="rId12" Type="http://schemas.openxmlformats.org/officeDocument/2006/relationships/image" Target="../media/image20.png"/><Relationship Id="rId11" Type="http://schemas.openxmlformats.org/officeDocument/2006/relationships/tags" Target="../tags/tag31.xml"/><Relationship Id="rId10" Type="http://schemas.openxmlformats.org/officeDocument/2006/relationships/image" Target="../media/image19.sv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ctrTitle"/>
          </p:nvPr>
        </p:nvSpPr>
        <p:spPr>
          <a:xfrm>
            <a:off x="161925" y="1346200"/>
            <a:ext cx="12001500" cy="149225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en-US" dirty="0">
                <a:sym typeface="Times New Roman" panose="02020603050405020304" pitchFamily="18" charset="0"/>
              </a:rPr>
              <a:t>Multi-Objective Optimization for</a:t>
            </a:r>
            <a:br>
              <a:rPr lang="en-US" altLang="en-US" dirty="0">
                <a:sym typeface="Times New Roman" panose="02020603050405020304" pitchFamily="18" charset="0"/>
              </a:rPr>
            </a:br>
            <a:r>
              <a:rPr lang="en-US" altLang="en-US" dirty="0">
                <a:sym typeface="Times New Roman" panose="02020603050405020304" pitchFamily="18" charset="0"/>
              </a:rPr>
              <a:t> Multi-Task Learning</a:t>
            </a:r>
            <a:endParaRPr lang="en-US" altLang="en-US" dirty="0">
              <a:sym typeface="Times New Roman" panose="02020603050405020304" pitchFamily="18" charset="0"/>
            </a:endParaRPr>
          </a:p>
        </p:txBody>
      </p:sp>
      <p:sp>
        <p:nvSpPr>
          <p:cNvPr id="10242" name="文本框 1"/>
          <p:cNvSpPr txBox="1"/>
          <p:nvPr/>
        </p:nvSpPr>
        <p:spPr>
          <a:xfrm>
            <a:off x="2832100" y="3482975"/>
            <a:ext cx="65278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en-US" sz="3200" dirty="0">
                <a:latin typeface="Calibri" panose="020F0502020204030204" pitchFamily="34" charset="0"/>
                <a:sym typeface="Times New Roman" panose="02020603050405020304" pitchFamily="18" charset="0"/>
              </a:rPr>
              <a:t>Xi Lin</a:t>
            </a:r>
            <a:endParaRPr lang="en-US" altLang="en-US" sz="3200" dirty="0">
              <a:latin typeface="Calibri" panose="020F0502020204030204" pitchFamily="34" charset="0"/>
              <a:sym typeface="Times New Roman" panose="02020603050405020304" pitchFamily="18" charset="0"/>
            </a:endParaRPr>
          </a:p>
          <a:p>
            <a:pPr algn="ctr"/>
            <a:r>
              <a:rPr lang="en-US" altLang="en-US" sz="3200" dirty="0">
                <a:latin typeface="Calibri" panose="020F0502020204030204" pitchFamily="34" charset="0"/>
                <a:sym typeface="Times New Roman" panose="02020603050405020304" pitchFamily="18" charset="0"/>
              </a:rPr>
              <a:t>City University of Hong Kong</a:t>
            </a:r>
            <a:endParaRPr lang="en-US" altLang="en-US" sz="3200" dirty="0">
              <a:latin typeface="Calibri" panose="020F0502020204030204" pitchFamily="34" charset="0"/>
              <a:sym typeface="Times New Roman" panose="02020603050405020304" pitchFamily="18" charset="0"/>
            </a:endParaRPr>
          </a:p>
          <a:p>
            <a:pPr algn="ctr"/>
            <a:r>
              <a:rPr lang="en-US" altLang="en-US" sz="3200" dirty="0">
                <a:latin typeface="Calibri" panose="020F0502020204030204" pitchFamily="34" charset="0"/>
                <a:sym typeface="Times New Roman" panose="02020603050405020304" pitchFamily="18" charset="0"/>
                <a:hlinkClick r:id="rId1" action="ppaction://hlinkfile"/>
              </a:rPr>
              <a:t>https://xi-l.github.io/</a:t>
            </a:r>
            <a:endParaRPr lang="en-US" altLang="en-US" sz="3200" dirty="0">
              <a:latin typeface="Calibri" panose="020F0502020204030204" pitchFamily="34" charset="0"/>
              <a:sym typeface="Times New Roman" panose="02020603050405020304" pitchFamily="18" charset="0"/>
              <a:hlinkClick r:id="rId1" action="ppaction://hlinkfile"/>
            </a:endParaRPr>
          </a:p>
          <a:p>
            <a:pPr algn="ctr"/>
            <a:r>
              <a:rPr lang="en-US" altLang="en-US" sz="3200" dirty="0">
                <a:latin typeface="Calibri" panose="020F0502020204030204" pitchFamily="34" charset="0"/>
                <a:sym typeface="Times New Roman" panose="02020603050405020304" pitchFamily="18" charset="0"/>
                <a:hlinkClick r:id="rId2"/>
              </a:rPr>
              <a:t>xi.lin@cityu.edu.hk</a:t>
            </a:r>
            <a:endParaRPr lang="en-US" altLang="en-US" sz="3200" dirty="0">
              <a:latin typeface="Calibri" panose="020F0502020204030204" pitchFamily="34" charset="0"/>
              <a:sym typeface="Times New Roman" panose="02020603050405020304" pitchFamily="18" charset="0"/>
            </a:endParaRPr>
          </a:p>
          <a:p>
            <a:pPr algn="ctr"/>
            <a:endParaRPr lang="en-US" altLang="en-US" sz="3200" dirty="0">
              <a:latin typeface="Calibri" panose="020F0502020204030204" pitchFamily="34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Linear Scalarization v.s. MGDA</a:t>
            </a:r>
            <a:endParaRPr lang="en-US" altLang="en-US" sz="3600" dirty="0"/>
          </a:p>
        </p:txBody>
      </p:sp>
      <p:sp>
        <p:nvSpPr>
          <p:cNvPr id="25604" name="文本框 6"/>
          <p:cNvSpPr txBox="1"/>
          <p:nvPr/>
        </p:nvSpPr>
        <p:spPr>
          <a:xfrm>
            <a:off x="2286000" y="2717800"/>
            <a:ext cx="53600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latin typeface="等线" panose="02010600030101010101" charset="-122"/>
                <a:sym typeface="等线" panose="02010600030101010101" charset="-122"/>
              </a:rPr>
              <a:t>a) Linear Scalarization                         b) MGDA                           </a:t>
            </a:r>
            <a:endParaRPr lang="en-US" altLang="zh-CN" dirty="0">
              <a:latin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5605" name="图片 1" descr="linear_scalariz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4063" y="869950"/>
            <a:ext cx="2881312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3" descr="mg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869950"/>
            <a:ext cx="2879725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263" y="3094038"/>
            <a:ext cx="1083468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Linear Scalarization: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no solution on non-convex part of the Pareto front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Adaptive Gradient Methods</a:t>
            </a:r>
            <a:r>
              <a:rPr lang="en-US" altLang="zh-CN" sz="24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: solution with balanced trade-off</a:t>
            </a: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There are Many Pareto Solutions</a:t>
            </a:r>
            <a:endParaRPr lang="en-US" altLang="en-US" sz="3600" dirty="0"/>
          </a:p>
        </p:txBody>
      </p:sp>
      <p:sp>
        <p:nvSpPr>
          <p:cNvPr id="25603" name="文本框 3"/>
          <p:cNvSpPr txBox="1"/>
          <p:nvPr>
            <p:custDataLst>
              <p:tags r:id="rId1"/>
            </p:custDataLst>
          </p:nvPr>
        </p:nvSpPr>
        <p:spPr>
          <a:xfrm>
            <a:off x="19050" y="6400800"/>
            <a:ext cx="11790363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aseline="30000">
                <a:latin typeface="Calibri" panose="020F0502020204030204" pitchFamily="34" charset="0"/>
                <a:sym typeface="等线" panose="02010600030101010101" charset="-122"/>
              </a:rPr>
              <a:t>1</a:t>
            </a:r>
            <a:r>
              <a:rPr lang="en-US" altLang="zh-CN" sz="1400">
                <a:latin typeface="Calibri" panose="020F0502020204030204" pitchFamily="34" charset="0"/>
                <a:sym typeface="等线" panose="02010600030101010101" charset="-122"/>
              </a:rPr>
              <a:t>Lin et. al., Pareto Multi-Task Learning, NeurIPS 2019.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sp>
        <p:nvSpPr>
          <p:cNvPr id="25604" name="文本框 6"/>
          <p:cNvSpPr txBox="1"/>
          <p:nvPr/>
        </p:nvSpPr>
        <p:spPr>
          <a:xfrm>
            <a:off x="2286000" y="2717800"/>
            <a:ext cx="88582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latin typeface="等线" panose="02010600030101010101" charset="-122"/>
                <a:sym typeface="等线" panose="02010600030101010101" charset="-122"/>
              </a:rPr>
              <a:t>a) Linear Scalarization                         b) MGDA                           c) Pareto MTL</a:t>
            </a:r>
            <a:endParaRPr lang="en-US" altLang="zh-CN" dirty="0">
              <a:latin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5605" name="图片 1" descr="linear_scalariz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869950"/>
            <a:ext cx="2881312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3" descr="mg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869950"/>
            <a:ext cx="28797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图片 4" descr="pareto_mt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238" y="869950"/>
            <a:ext cx="2879725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263" y="3094038"/>
            <a:ext cx="1083468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Linear Scalarization: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no solution on non-convex part of the Pareto front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Adaptive Gradient Methods</a:t>
            </a:r>
            <a:r>
              <a:rPr lang="en-US" altLang="zh-CN" sz="24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: solution with balanced trade-off</a:t>
            </a: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Pareto Multi-Task Learning</a:t>
            </a:r>
            <a:r>
              <a:rPr lang="en-US" altLang="zh-CN" sz="2400" b="1" strike="noStrike" baseline="30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1</a:t>
            </a:r>
            <a:r>
              <a:rPr lang="en-US" altLang="zh-CN" sz="24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:</a:t>
            </a:r>
            <a:r>
              <a:rPr lang="en-US" altLang="zh-CN" sz="24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a set of Pareto solutions with diverse trade-offs</a:t>
            </a: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Pareto Multi-Task Learning</a:t>
            </a:r>
            <a:endParaRPr lang="en-US" altLang="en-US" sz="3600" dirty="0"/>
          </a:p>
        </p:txBody>
      </p:sp>
      <p:sp>
        <p:nvSpPr>
          <p:cNvPr id="3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750" y="981075"/>
            <a:ext cx="9972675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Goal: </a:t>
            </a:r>
            <a:r>
              <a:rPr lang="en-US" altLang="zh-CN" sz="24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Find </a:t>
            </a:r>
            <a:r>
              <a:rPr lang="en-US" altLang="zh-CN" sz="2400" strike="noStrike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a Pareto optimal solution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26627" name="文本框 4"/>
          <p:cNvSpPr txBox="1"/>
          <p:nvPr/>
        </p:nvSpPr>
        <p:spPr>
          <a:xfrm>
            <a:off x="1939925" y="1314450"/>
            <a:ext cx="6096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solidFill>
                  <a:srgbClr val="FF7373"/>
                </a:solidFill>
                <a:latin typeface="等线" panose="02010600030101010101" charset="-122"/>
                <a:sym typeface="等线" panose="02010600030101010101" charset="-122"/>
              </a:rPr>
              <a:t>a set of diverse Pareto solutions</a:t>
            </a:r>
            <a:endParaRPr lang="en-US" altLang="zh-CN" sz="2400" dirty="0">
              <a:solidFill>
                <a:srgbClr val="FF7373"/>
              </a:solidFill>
              <a:latin typeface="等线" panose="02010600030101010101" charset="-122"/>
              <a:sym typeface="等线" panose="0201060003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011363" y="1200150"/>
            <a:ext cx="3343275" cy="9525"/>
          </a:xfrm>
          <a:prstGeom prst="line">
            <a:avLst/>
          </a:prstGeom>
          <a:ln w="25400">
            <a:solidFill>
              <a:srgbClr val="FF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文本框 3"/>
          <p:cNvSpPr txBox="1"/>
          <p:nvPr>
            <p:custDataLst>
              <p:tags r:id="rId2"/>
            </p:custDataLst>
          </p:nvPr>
        </p:nvSpPr>
        <p:spPr>
          <a:xfrm>
            <a:off x="19050" y="6400800"/>
            <a:ext cx="11790363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latin typeface="Calibri" panose="020F0502020204030204" pitchFamily="34" charset="0"/>
                <a:sym typeface="等线" panose="02010600030101010101" charset="-122"/>
              </a:rPr>
              <a:t>Lin et. al., Pareto Multi-Task Learning, NeurIPS 2019.</a:t>
            </a:r>
            <a:endParaRPr lang="en-US" altLang="zh-CN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Pareto Multi-Task Learning</a:t>
            </a:r>
            <a:endParaRPr lang="en-US" altLang="en-US" sz="3600" dirty="0"/>
          </a:p>
        </p:txBody>
      </p:sp>
      <p:sp>
        <p:nvSpPr>
          <p:cNvPr id="3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750" y="981075"/>
            <a:ext cx="9972675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Goal: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Find a set of diverse Pareto solutions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Method: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27651" name="文本框 1"/>
          <p:cNvSpPr txBox="1"/>
          <p:nvPr/>
        </p:nvSpPr>
        <p:spPr>
          <a:xfrm>
            <a:off x="496888" y="1882775"/>
            <a:ext cx="6513512" cy="4238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charset="-122"/>
                <a:sym typeface="等线" panose="02010600030101010101" charset="-122"/>
              </a:rPr>
              <a:t>Decompose MTL into multiple subproblems </a:t>
            </a:r>
            <a:endParaRPr lang="en-US" altLang="zh-CN" sz="2400" dirty="0">
              <a:latin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7652" name="文本框 3"/>
          <p:cNvSpPr txBox="1"/>
          <p:nvPr>
            <p:custDataLst>
              <p:tags r:id="rId2"/>
            </p:custDataLst>
          </p:nvPr>
        </p:nvSpPr>
        <p:spPr>
          <a:xfrm>
            <a:off x="19050" y="6000750"/>
            <a:ext cx="11790363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latin typeface="Calibri" panose="020F0502020204030204" pitchFamily="34" charset="0"/>
                <a:sym typeface="等线" panose="02010600030101010101" charset="-122"/>
              </a:rPr>
              <a:t>Lin et. al., Pareto Multi-Task Learning, NeurIPS 2019.</a:t>
            </a:r>
            <a:endParaRPr lang="en-US" altLang="zh-CN" sz="1400">
              <a:latin typeface="Calibri" panose="020F0502020204030204" pitchFamily="34" charset="0"/>
              <a:sym typeface="等线" panose="02010600030101010101" charset="-122"/>
            </a:endParaRPr>
          </a:p>
          <a:p>
            <a:r>
              <a:rPr lang="en-US" altLang="zh-CN" sz="1400" baseline="30000">
                <a:latin typeface="Calibri" panose="020F0502020204030204" pitchFamily="34" charset="0"/>
              </a:rPr>
              <a:t>1</a:t>
            </a:r>
            <a:r>
              <a:rPr lang="en-US" altLang="zh-CN" sz="1400">
                <a:latin typeface="Calibri" panose="020F0502020204030204" pitchFamily="34" charset="0"/>
              </a:rPr>
              <a:t>Zhang and Li, MOEA/D: A Multiobjective Evolutionary Algorithm Based on Decomposition, TEVC 2007.</a:t>
            </a:r>
            <a:endParaRPr lang="en-US" altLang="zh-CN" sz="1400">
              <a:latin typeface="Calibri" panose="020F0502020204030204" pitchFamily="34" charset="0"/>
            </a:endParaRPr>
          </a:p>
          <a:p>
            <a:r>
              <a:rPr lang="en-US" altLang="zh-CN" sz="1400" baseline="30000">
                <a:latin typeface="Calibri" panose="020F0502020204030204" pitchFamily="34" charset="0"/>
              </a:rPr>
              <a:t>2</a:t>
            </a:r>
            <a:r>
              <a:rPr lang="en-US" altLang="zh-CN" sz="1400">
                <a:latin typeface="Calibri" panose="020F0502020204030204" pitchFamily="34" charset="0"/>
              </a:rPr>
              <a:t>Liu, Gu, and Zhang, Decomposition of a Multiobjective Optimization Problem Into a Number of Simple Multiobjective Subproblems, TEVC 2013.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pic>
        <p:nvPicPr>
          <p:cNvPr id="27653" name="图片 3" descr="mylatex20230507_1008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8525" y="2454275"/>
            <a:ext cx="4229100" cy="39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mylatex20230507_15230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444" y="2884169"/>
            <a:ext cx="6200775" cy="378615"/>
          </a:xfrm>
          <a:prstGeom prst="rect">
            <a:avLst/>
          </a:prstGeom>
        </p:spPr>
      </p:pic>
      <p:sp>
        <p:nvSpPr>
          <p:cNvPr id="27655" name="文本框 12"/>
          <p:cNvSpPr txBox="1"/>
          <p:nvPr>
            <p:custDataLst>
              <p:tags r:id="rId8"/>
            </p:custDataLst>
          </p:nvPr>
        </p:nvSpPr>
        <p:spPr>
          <a:xfrm>
            <a:off x="508000" y="3383280"/>
            <a:ext cx="7228205" cy="423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dirty="0">
                <a:solidFill>
                  <a:srgbClr val="FF7373"/>
                </a:solidFill>
                <a:latin typeface="等线" panose="02010600030101010101" charset="-122"/>
                <a:sym typeface="等线" panose="02010600030101010101" charset="-122"/>
              </a:rPr>
              <a:t>Idea borrowed from MOEA/D</a:t>
            </a:r>
            <a:r>
              <a:rPr lang="en-US" altLang="zh-CN" sz="2400" baseline="30000" dirty="0">
                <a:solidFill>
                  <a:srgbClr val="FF7373"/>
                </a:solidFill>
                <a:latin typeface="等线" panose="02010600030101010101" charset="-122"/>
                <a:sym typeface="等线" panose="02010600030101010101" charset="-122"/>
              </a:rPr>
              <a:t>1</a:t>
            </a:r>
            <a:r>
              <a:rPr lang="en-US" altLang="zh-CN" sz="2400" dirty="0">
                <a:solidFill>
                  <a:srgbClr val="FF7373"/>
                </a:solidFill>
                <a:latin typeface="等线" panose="02010600030101010101" charset="-122"/>
                <a:sym typeface="等线" panose="02010600030101010101" charset="-122"/>
              </a:rPr>
              <a:t> and MOEA/D-M2M</a:t>
            </a:r>
            <a:r>
              <a:rPr lang="en-US" altLang="zh-CN" sz="2400" baseline="30000" dirty="0">
                <a:solidFill>
                  <a:srgbClr val="FF7373"/>
                </a:solidFill>
                <a:latin typeface="等线" panose="02010600030101010101" charset="-122"/>
                <a:sym typeface="等线" panose="02010600030101010101" charset="-122"/>
              </a:rPr>
              <a:t>2</a:t>
            </a:r>
            <a:r>
              <a:rPr lang="en-US" altLang="zh-CN" sz="2400" dirty="0">
                <a:solidFill>
                  <a:srgbClr val="FF7373"/>
                </a:solidFill>
                <a:latin typeface="等线" panose="02010600030101010101" charset="-122"/>
                <a:sym typeface="等线" panose="02010600030101010101" charset="-122"/>
              </a:rPr>
              <a:t>.</a:t>
            </a:r>
            <a:endParaRPr lang="en-US" altLang="zh-CN" sz="2400" dirty="0">
              <a:solidFill>
                <a:srgbClr val="FF7373"/>
              </a:solidFill>
              <a:latin typeface="等线" panose="02010600030101010101" charset="-122"/>
              <a:sym typeface="等线" panose="02010600030101010101" charset="-122"/>
            </a:endParaRPr>
          </a:p>
        </p:txBody>
      </p:sp>
      <p:grpSp>
        <p:nvGrpSpPr>
          <p:cNvPr id="27656" name="组合 56"/>
          <p:cNvGrpSpPr/>
          <p:nvPr/>
        </p:nvGrpSpPr>
        <p:grpSpPr>
          <a:xfrm>
            <a:off x="7199313" y="539750"/>
            <a:ext cx="4892675" cy="3460750"/>
            <a:chOff x="6236" y="2268"/>
            <a:chExt cx="7704" cy="5449"/>
          </a:xfrm>
        </p:grpSpPr>
        <p:sp>
          <p:nvSpPr>
            <p:cNvPr id="27657" name="任意多边形: 形状 31"/>
            <p:cNvSpPr/>
            <p:nvPr>
              <p:custDataLst>
                <p:tags r:id="rId9"/>
              </p:custDataLst>
            </p:nvPr>
          </p:nvSpPr>
          <p:spPr>
            <a:xfrm>
              <a:off x="7293" y="4989"/>
              <a:ext cx="5690" cy="2080"/>
            </a:xfrm>
            <a:custGeom>
              <a:avLst/>
              <a:gdLst/>
              <a:ahLst/>
              <a:cxnLst>
                <a:cxn ang="0">
                  <a:pos x="0" y="2641600"/>
                </a:cxn>
                <a:cxn ang="0">
                  <a:pos x="7226300" y="0"/>
                </a:cxn>
                <a:cxn ang="0">
                  <a:pos x="7162800" y="2641600"/>
                </a:cxn>
                <a:cxn ang="0">
                  <a:pos x="0" y="2641600"/>
                </a:cxn>
              </a:cxnLst>
              <a:pathLst>
                <a:path w="7226300" h="2641600">
                  <a:moveTo>
                    <a:pt x="0" y="2641600"/>
                  </a:moveTo>
                  <a:lnTo>
                    <a:pt x="7226300" y="0"/>
                  </a:lnTo>
                  <a:lnTo>
                    <a:pt x="7162800" y="2641600"/>
                  </a:lnTo>
                  <a:lnTo>
                    <a:pt x="0" y="2641600"/>
                  </a:lnTo>
                  <a:close/>
                </a:path>
              </a:pathLst>
            </a:custGeom>
            <a:solidFill>
              <a:srgbClr val="E5D4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8" name="任意多边形: 形状 41"/>
            <p:cNvSpPr/>
            <p:nvPr>
              <p:custDataLst>
                <p:tags r:id="rId10"/>
              </p:custDataLst>
            </p:nvPr>
          </p:nvSpPr>
          <p:spPr>
            <a:xfrm>
              <a:off x="7303" y="2609"/>
              <a:ext cx="5700" cy="4440"/>
            </a:xfrm>
            <a:custGeom>
              <a:avLst/>
              <a:gdLst/>
              <a:ahLst/>
              <a:cxnLst>
                <a:cxn ang="0">
                  <a:pos x="0" y="5638800"/>
                </a:cxn>
                <a:cxn ang="0">
                  <a:pos x="2730500" y="0"/>
                </a:cxn>
                <a:cxn ang="0">
                  <a:pos x="7239000" y="3073400"/>
                </a:cxn>
                <a:cxn ang="0">
                  <a:pos x="0" y="5638800"/>
                </a:cxn>
              </a:cxnLst>
              <a:pathLst>
                <a:path w="7239000" h="5638800">
                  <a:moveTo>
                    <a:pt x="0" y="5638800"/>
                  </a:moveTo>
                  <a:lnTo>
                    <a:pt x="2730500" y="0"/>
                  </a:lnTo>
                  <a:lnTo>
                    <a:pt x="7239000" y="3073400"/>
                  </a:lnTo>
                  <a:lnTo>
                    <a:pt x="0" y="5638800"/>
                  </a:lnTo>
                  <a:close/>
                </a:path>
              </a:pathLst>
            </a:custGeom>
            <a:solidFill>
              <a:srgbClr val="E3F3D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9" name="任意多边形: 形状 44"/>
            <p:cNvSpPr/>
            <p:nvPr>
              <p:custDataLst>
                <p:tags r:id="rId11"/>
              </p:custDataLst>
            </p:nvPr>
          </p:nvSpPr>
          <p:spPr>
            <a:xfrm>
              <a:off x="7253" y="2619"/>
              <a:ext cx="2200" cy="4450"/>
            </a:xfrm>
            <a:custGeom>
              <a:avLst/>
              <a:gdLst/>
              <a:ahLst/>
              <a:cxnLst>
                <a:cxn ang="0">
                  <a:pos x="38100" y="5651500"/>
                </a:cxn>
                <a:cxn ang="0">
                  <a:pos x="2794000" y="0"/>
                </a:cxn>
                <a:cxn ang="0">
                  <a:pos x="0" y="25400"/>
                </a:cxn>
                <a:cxn ang="0">
                  <a:pos x="38100" y="5651500"/>
                </a:cxn>
              </a:cxnLst>
              <a:pathLst>
                <a:path w="2794000" h="5651500">
                  <a:moveTo>
                    <a:pt x="38100" y="5651500"/>
                  </a:moveTo>
                  <a:lnTo>
                    <a:pt x="2794000" y="0"/>
                  </a:lnTo>
                  <a:lnTo>
                    <a:pt x="0" y="25400"/>
                  </a:lnTo>
                  <a:lnTo>
                    <a:pt x="38100" y="5651500"/>
                  </a:lnTo>
                  <a:close/>
                </a:path>
              </a:pathLst>
            </a:custGeom>
            <a:solidFill>
              <a:srgbClr val="D6E7F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0" name="Straight Connector 35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7264" y="2544"/>
              <a:ext cx="0" cy="4532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7661" name="Straight Connector 36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7267" y="7076"/>
              <a:ext cx="5681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7662" name="矩形 4"/>
            <p:cNvSpPr/>
            <p:nvPr>
              <p:custDataLst>
                <p:tags r:id="rId14"/>
              </p:custDataLst>
            </p:nvPr>
          </p:nvSpPr>
          <p:spPr>
            <a:xfrm>
              <a:off x="12809" y="7019"/>
              <a:ext cx="896" cy="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endParaRPr lang="en-US" altLang="en-US" sz="280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27663" name="任意多边形: 形状 4"/>
            <p:cNvSpPr/>
            <p:nvPr>
              <p:custDataLst>
                <p:tags r:id="rId15"/>
              </p:custDataLst>
            </p:nvPr>
          </p:nvSpPr>
          <p:spPr>
            <a:xfrm rot="156061">
              <a:off x="7533" y="2742"/>
              <a:ext cx="4750" cy="3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5239" y="13744246"/>
                </a:cxn>
                <a:cxn ang="0">
                  <a:pos x="10992041" y="15838610"/>
                </a:cxn>
              </a:cxnLst>
              <a:pathLst>
                <a:path w="5738326" h="4516016">
                  <a:moveTo>
                    <a:pt x="0" y="0"/>
                  </a:moveTo>
                  <a:cubicBezTo>
                    <a:pt x="212271" y="1583094"/>
                    <a:pt x="424543" y="3166188"/>
                    <a:pt x="1380931" y="3918857"/>
                  </a:cubicBezTo>
                  <a:cubicBezTo>
                    <a:pt x="2337319" y="4671526"/>
                    <a:pt x="5013649" y="4393163"/>
                    <a:pt x="5738326" y="451601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4" name="文本框 46"/>
            <p:cNvSpPr txBox="1"/>
            <p:nvPr>
              <p:custDataLst>
                <p:tags r:id="rId16"/>
              </p:custDataLst>
            </p:nvPr>
          </p:nvSpPr>
          <p:spPr>
            <a:xfrm>
              <a:off x="8854" y="7133"/>
              <a:ext cx="2533" cy="5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en-US" dirty="0">
                  <a:latin typeface="Arial" panose="020B0604020202020204" pitchFamily="34" charset="0"/>
                  <a:ea typeface="宋体" panose="02010600030101010101" pitchFamily="2" charset="-122"/>
                  <a:sym typeface="等线" panose="02010600030101010101" charset="-122"/>
                </a:rPr>
                <a:t>Task 1 Loss</a:t>
              </a:r>
              <a:endParaRPr lang="en-US" altLang="en-US" dirty="0">
                <a:latin typeface="Arial" panose="020B0604020202020204" pitchFamily="34" charset="0"/>
                <a:ea typeface="宋体" panose="02010600030101010101" pitchFamily="2" charset="-122"/>
                <a:sym typeface="等线" panose="02010600030101010101" charset="-122"/>
              </a:endParaRPr>
            </a:p>
          </p:txBody>
        </p:sp>
        <p:cxnSp>
          <p:nvCxnSpPr>
            <p:cNvPr id="27665" name="直接箭头连接符 4"/>
            <p:cNvCxnSpPr/>
            <p:nvPr>
              <p:custDataLst>
                <p:tags r:id="rId17"/>
              </p:custDataLst>
            </p:nvPr>
          </p:nvCxnSpPr>
          <p:spPr>
            <a:xfrm flipH="1">
              <a:off x="7288" y="7388"/>
              <a:ext cx="1521" cy="0"/>
            </a:xfrm>
            <a:prstGeom prst="straightConnector1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27666" name="文本框 46"/>
            <p:cNvSpPr txBox="1"/>
            <p:nvPr>
              <p:custDataLst>
                <p:tags r:id="rId18"/>
              </p:custDataLst>
            </p:nvPr>
          </p:nvSpPr>
          <p:spPr>
            <a:xfrm rot="-5400000">
              <a:off x="5623" y="4058"/>
              <a:ext cx="2486" cy="5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en-US" dirty="0">
                  <a:latin typeface="Arial" panose="020B0604020202020204" pitchFamily="34" charset="0"/>
                  <a:ea typeface="宋体" panose="02010600030101010101" pitchFamily="2" charset="-122"/>
                  <a:sym typeface="等线" panose="02010600030101010101" charset="-122"/>
                </a:rPr>
                <a:t>Task 2 Loss</a:t>
              </a:r>
              <a:endParaRPr lang="en-US" altLang="en-US" dirty="0">
                <a:latin typeface="Arial" panose="020B0604020202020204" pitchFamily="34" charset="0"/>
                <a:ea typeface="宋体" panose="02010600030101010101" pitchFamily="2" charset="-122"/>
                <a:sym typeface="等线" panose="02010600030101010101" charset="-122"/>
              </a:endParaRPr>
            </a:p>
          </p:txBody>
        </p:sp>
        <p:cxnSp>
          <p:nvCxnSpPr>
            <p:cNvPr id="27667" name="直接箭头连接符 31"/>
            <p:cNvCxnSpPr/>
            <p:nvPr>
              <p:custDataLst>
                <p:tags r:id="rId19"/>
              </p:custDataLst>
            </p:nvPr>
          </p:nvCxnSpPr>
          <p:spPr>
            <a:xfrm rot="-5400000" flipH="1">
              <a:off x="6280" y="6213"/>
              <a:ext cx="1217" cy="0"/>
            </a:xfrm>
            <a:prstGeom prst="straightConnector1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7668" name="直接连接符 34"/>
            <p:cNvCxnSpPr>
              <a:endCxn id="27658" idx="2"/>
            </p:cNvCxnSpPr>
            <p:nvPr>
              <p:custDataLst>
                <p:tags r:id="rId20"/>
              </p:custDataLst>
            </p:nvPr>
          </p:nvCxnSpPr>
          <p:spPr>
            <a:xfrm flipV="1">
              <a:off x="7298" y="5029"/>
              <a:ext cx="5705" cy="2044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669" name="直接连接符 39"/>
            <p:cNvCxnSpPr>
              <a:endCxn id="27659" idx="1"/>
            </p:cNvCxnSpPr>
            <p:nvPr>
              <p:custDataLst>
                <p:tags r:id="rId21"/>
              </p:custDataLst>
            </p:nvPr>
          </p:nvCxnSpPr>
          <p:spPr>
            <a:xfrm flipV="1">
              <a:off x="7267" y="2619"/>
              <a:ext cx="2186" cy="4454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670" name="直接连接符 6"/>
            <p:cNvCxnSpPr>
              <a:stCxn id="27661" idx="0"/>
              <a:endCxn id="27659" idx="1"/>
            </p:cNvCxnSpPr>
            <p:nvPr>
              <p:custDataLst>
                <p:tags r:id="rId22"/>
              </p:custDataLst>
            </p:nvPr>
          </p:nvCxnSpPr>
          <p:spPr>
            <a:xfrm flipV="1">
              <a:off x="7267" y="3419"/>
              <a:ext cx="3869" cy="3657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71" name="直接连接符 30"/>
            <p:cNvCxnSpPr>
              <a:stCxn id="27661" idx="0"/>
              <a:endCxn id="27659" idx="1"/>
            </p:cNvCxnSpPr>
            <p:nvPr>
              <p:custDataLst>
                <p:tags r:id="rId23"/>
              </p:custDataLst>
            </p:nvPr>
          </p:nvCxnSpPr>
          <p:spPr>
            <a:xfrm flipV="1">
              <a:off x="7292" y="6121"/>
              <a:ext cx="5965" cy="935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72" name="直接连接符 32"/>
            <p:cNvCxnSpPr>
              <a:stCxn id="27661" idx="0"/>
              <a:endCxn id="27659" idx="1"/>
            </p:cNvCxnSpPr>
            <p:nvPr>
              <p:custDataLst>
                <p:tags r:id="rId24"/>
              </p:custDataLst>
            </p:nvPr>
          </p:nvCxnSpPr>
          <p:spPr>
            <a:xfrm flipV="1">
              <a:off x="7264" y="2509"/>
              <a:ext cx="917" cy="4526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74" name="图片 73" descr="mylatex20230608_154214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3310" y="5995"/>
              <a:ext cx="439" cy="259"/>
            </a:xfrm>
            <a:prstGeom prst="rect">
              <a:avLst/>
            </a:prstGeom>
          </p:spPr>
        </p:pic>
        <p:pic>
          <p:nvPicPr>
            <p:cNvPr id="75" name="图片 74" descr="mylatex20230608_154209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1128" y="3204"/>
              <a:ext cx="439" cy="259"/>
            </a:xfrm>
            <a:prstGeom prst="rect">
              <a:avLst/>
            </a:prstGeom>
          </p:spPr>
        </p:pic>
        <p:pic>
          <p:nvPicPr>
            <p:cNvPr id="76" name="图片 75" descr="mylatex20230608_154200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8066" y="2268"/>
              <a:ext cx="439" cy="259"/>
            </a:xfrm>
            <a:prstGeom prst="rect">
              <a:avLst/>
            </a:prstGeom>
          </p:spPr>
        </p:pic>
        <p:pic>
          <p:nvPicPr>
            <p:cNvPr id="27676" name="图片 76" descr="mylatex20230608_155049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6236" y="2268"/>
              <a:ext cx="990" cy="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7" name="图片 77" descr="mylatex20230608_155043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12950" y="7038"/>
              <a:ext cx="990" cy="40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圆角矩形 8"/>
          <p:cNvSpPr/>
          <p:nvPr>
            <p:custDataLst>
              <p:tags r:id="rId1"/>
            </p:custDataLst>
          </p:nvPr>
        </p:nvSpPr>
        <p:spPr>
          <a:xfrm>
            <a:off x="995363" y="4535488"/>
            <a:ext cx="6619875" cy="1333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Pareto Multi-Task Learning</a:t>
            </a:r>
            <a:endParaRPr lang="en-US" altLang="en-US" sz="3600" dirty="0"/>
          </a:p>
        </p:txBody>
      </p:sp>
      <p:sp>
        <p:nvSpPr>
          <p:cNvPr id="3" name="内容占位符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" y="981075"/>
            <a:ext cx="9972675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Goal: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Find a set of diverse Pareto solutions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Method: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28676" name="文本框 1"/>
          <p:cNvSpPr txBox="1"/>
          <p:nvPr/>
        </p:nvSpPr>
        <p:spPr>
          <a:xfrm>
            <a:off x="496888" y="1882775"/>
            <a:ext cx="6513512" cy="4238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charset="-122"/>
                <a:sym typeface="等线" panose="02010600030101010101" charset="-122"/>
              </a:rPr>
              <a:t>Decompose MTL into multiple subproblems </a:t>
            </a:r>
            <a:endParaRPr lang="en-US" altLang="zh-CN" sz="2400" dirty="0">
              <a:latin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8677" name="图片 3" descr="mylatex20230507_1008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8525" y="2454275"/>
            <a:ext cx="4229100" cy="39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>
            <a:off x="814388" y="2838450"/>
            <a:ext cx="6280150" cy="47307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11" name="图片 10" descr="mylatex20230507_15230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444" y="2884169"/>
            <a:ext cx="6200775" cy="378616"/>
          </a:xfrm>
          <a:prstGeom prst="rect">
            <a:avLst/>
          </a:prstGeom>
        </p:spPr>
      </p:pic>
      <p:pic>
        <p:nvPicPr>
          <p:cNvPr id="12" name="图片 11" descr="mylatex20230507_15251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4390" y="3381375"/>
            <a:ext cx="4907749" cy="350044"/>
          </a:xfrm>
          <a:prstGeom prst="rect">
            <a:avLst/>
          </a:prstGeom>
        </p:spPr>
      </p:pic>
      <p:sp>
        <p:nvSpPr>
          <p:cNvPr id="28681" name="文本框 12"/>
          <p:cNvSpPr txBox="1"/>
          <p:nvPr>
            <p:custDataLst>
              <p:tags r:id="rId11"/>
            </p:custDataLst>
          </p:nvPr>
        </p:nvSpPr>
        <p:spPr>
          <a:xfrm>
            <a:off x="746125" y="3373438"/>
            <a:ext cx="2032000" cy="4238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070C0"/>
                </a:solidFill>
                <a:latin typeface="等线" panose="02010600030101010101" charset="-122"/>
                <a:sym typeface="等线" panose="02010600030101010101" charset="-122"/>
              </a:rPr>
              <a:t>Rewrite:</a:t>
            </a:r>
            <a:endParaRPr lang="en-US" altLang="zh-CN" sz="2400" b="1" dirty="0">
              <a:solidFill>
                <a:srgbClr val="0070C0"/>
              </a:solidFill>
              <a:latin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8682" name="文本框 13"/>
          <p:cNvSpPr txBox="1"/>
          <p:nvPr>
            <p:custDataLst>
              <p:tags r:id="rId12"/>
            </p:custDataLst>
          </p:nvPr>
        </p:nvSpPr>
        <p:spPr>
          <a:xfrm>
            <a:off x="498475" y="4111625"/>
            <a:ext cx="7942263" cy="4238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charset="-122"/>
                <a:sym typeface="等线" panose="02010600030101010101" charset="-122"/>
              </a:rPr>
              <a:t>KKT Condition for Restricted Pareto Stationary Solution  </a:t>
            </a:r>
            <a:endParaRPr lang="en-US" altLang="zh-CN" sz="2400" dirty="0">
              <a:latin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8683" name="文本框 3"/>
          <p:cNvSpPr txBox="1"/>
          <p:nvPr>
            <p:custDataLst>
              <p:tags r:id="rId13"/>
            </p:custDataLst>
          </p:nvPr>
        </p:nvSpPr>
        <p:spPr>
          <a:xfrm>
            <a:off x="19050" y="6229350"/>
            <a:ext cx="1179036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latin typeface="Calibri" panose="020F0502020204030204" pitchFamily="34" charset="0"/>
                <a:sym typeface="等线" panose="02010600030101010101" charset="-122"/>
              </a:rPr>
              <a:t>Lin et. al., Pareto Multi-Task Learning, NeurIPS 2019.</a:t>
            </a:r>
            <a:endParaRPr lang="en-US" altLang="zh-CN" sz="1400">
              <a:latin typeface="Calibri" panose="020F0502020204030204" pitchFamily="34" charset="0"/>
              <a:sym typeface="等线" panose="02010600030101010101" charset="-122"/>
            </a:endParaRPr>
          </a:p>
          <a:p>
            <a:r>
              <a:rPr lang="en-US" altLang="zh-CN" sz="1400">
                <a:latin typeface="Calibri" panose="020F0502020204030204" pitchFamily="34" charset="0"/>
              </a:rPr>
              <a:t>Fliege and Svaiter, Steepest descent methods for multicriteria optimization, Mathematical Methods of Operations Research 2000.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71575" y="4589777"/>
            <a:ext cx="6261100" cy="1278893"/>
            <a:chOff x="1845" y="7243"/>
            <a:chExt cx="9860" cy="2014"/>
          </a:xfrm>
        </p:grpSpPr>
        <p:pic>
          <p:nvPicPr>
            <p:cNvPr id="2" name="图片 1" descr="mylatex20230508_100203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45" y="8081"/>
              <a:ext cx="6153" cy="1176"/>
            </a:xfrm>
            <a:prstGeom prst="rect">
              <a:avLst/>
            </a:prstGeom>
          </p:spPr>
        </p:pic>
        <p:pic>
          <p:nvPicPr>
            <p:cNvPr id="7" name="图片 6" descr="mylatex20230508_100035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45" y="7243"/>
              <a:ext cx="9860" cy="1176"/>
            </a:xfrm>
            <a:prstGeom prst="rect">
              <a:avLst/>
            </a:prstGeom>
          </p:spPr>
        </p:pic>
      </p:grpSp>
      <p:grpSp>
        <p:nvGrpSpPr>
          <p:cNvPr id="28685" name="组合 33"/>
          <p:cNvGrpSpPr/>
          <p:nvPr/>
        </p:nvGrpSpPr>
        <p:grpSpPr>
          <a:xfrm>
            <a:off x="7199313" y="539750"/>
            <a:ext cx="4892675" cy="3460750"/>
            <a:chOff x="6236" y="2268"/>
            <a:chExt cx="7704" cy="5449"/>
          </a:xfrm>
        </p:grpSpPr>
        <p:sp>
          <p:nvSpPr>
            <p:cNvPr id="28686" name="任意多边形: 形状 31"/>
            <p:cNvSpPr/>
            <p:nvPr>
              <p:custDataLst>
                <p:tags r:id="rId18"/>
              </p:custDataLst>
            </p:nvPr>
          </p:nvSpPr>
          <p:spPr>
            <a:xfrm>
              <a:off x="7293" y="4989"/>
              <a:ext cx="5690" cy="2080"/>
            </a:xfrm>
            <a:custGeom>
              <a:avLst/>
              <a:gdLst/>
              <a:ahLst/>
              <a:cxnLst>
                <a:cxn ang="0">
                  <a:pos x="0" y="2641600"/>
                </a:cxn>
                <a:cxn ang="0">
                  <a:pos x="7226300" y="0"/>
                </a:cxn>
                <a:cxn ang="0">
                  <a:pos x="7162800" y="2641600"/>
                </a:cxn>
                <a:cxn ang="0">
                  <a:pos x="0" y="2641600"/>
                </a:cxn>
              </a:cxnLst>
              <a:pathLst>
                <a:path w="7226300" h="2641600">
                  <a:moveTo>
                    <a:pt x="0" y="2641600"/>
                  </a:moveTo>
                  <a:lnTo>
                    <a:pt x="7226300" y="0"/>
                  </a:lnTo>
                  <a:lnTo>
                    <a:pt x="7162800" y="2641600"/>
                  </a:lnTo>
                  <a:lnTo>
                    <a:pt x="0" y="2641600"/>
                  </a:lnTo>
                  <a:close/>
                </a:path>
              </a:pathLst>
            </a:custGeom>
            <a:solidFill>
              <a:srgbClr val="E5D4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7" name="任意多边形: 形状 41"/>
            <p:cNvSpPr/>
            <p:nvPr>
              <p:custDataLst>
                <p:tags r:id="rId19"/>
              </p:custDataLst>
            </p:nvPr>
          </p:nvSpPr>
          <p:spPr>
            <a:xfrm>
              <a:off x="7303" y="2609"/>
              <a:ext cx="5700" cy="4440"/>
            </a:xfrm>
            <a:custGeom>
              <a:avLst/>
              <a:gdLst/>
              <a:ahLst/>
              <a:cxnLst>
                <a:cxn ang="0">
                  <a:pos x="0" y="5638800"/>
                </a:cxn>
                <a:cxn ang="0">
                  <a:pos x="2730500" y="0"/>
                </a:cxn>
                <a:cxn ang="0">
                  <a:pos x="7239000" y="3073400"/>
                </a:cxn>
                <a:cxn ang="0">
                  <a:pos x="0" y="5638800"/>
                </a:cxn>
              </a:cxnLst>
              <a:pathLst>
                <a:path w="7239000" h="5638800">
                  <a:moveTo>
                    <a:pt x="0" y="5638800"/>
                  </a:moveTo>
                  <a:lnTo>
                    <a:pt x="2730500" y="0"/>
                  </a:lnTo>
                  <a:lnTo>
                    <a:pt x="7239000" y="3073400"/>
                  </a:lnTo>
                  <a:lnTo>
                    <a:pt x="0" y="5638800"/>
                  </a:lnTo>
                  <a:close/>
                </a:path>
              </a:pathLst>
            </a:custGeom>
            <a:solidFill>
              <a:srgbClr val="E3F3D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8" name="任意多边形: 形状 44"/>
            <p:cNvSpPr/>
            <p:nvPr>
              <p:custDataLst>
                <p:tags r:id="rId20"/>
              </p:custDataLst>
            </p:nvPr>
          </p:nvSpPr>
          <p:spPr>
            <a:xfrm>
              <a:off x="7253" y="2619"/>
              <a:ext cx="2200" cy="4450"/>
            </a:xfrm>
            <a:custGeom>
              <a:avLst/>
              <a:gdLst/>
              <a:ahLst/>
              <a:cxnLst>
                <a:cxn ang="0">
                  <a:pos x="38100" y="5651500"/>
                </a:cxn>
                <a:cxn ang="0">
                  <a:pos x="2794000" y="0"/>
                </a:cxn>
                <a:cxn ang="0">
                  <a:pos x="0" y="25400"/>
                </a:cxn>
                <a:cxn ang="0">
                  <a:pos x="38100" y="5651500"/>
                </a:cxn>
              </a:cxnLst>
              <a:pathLst>
                <a:path w="2794000" h="5651500">
                  <a:moveTo>
                    <a:pt x="38100" y="5651500"/>
                  </a:moveTo>
                  <a:lnTo>
                    <a:pt x="2794000" y="0"/>
                  </a:lnTo>
                  <a:lnTo>
                    <a:pt x="0" y="25400"/>
                  </a:lnTo>
                  <a:lnTo>
                    <a:pt x="38100" y="5651500"/>
                  </a:lnTo>
                  <a:close/>
                </a:path>
              </a:pathLst>
            </a:custGeom>
            <a:solidFill>
              <a:srgbClr val="D6E7F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9" name="Straight Connector 35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7264" y="2544"/>
              <a:ext cx="0" cy="4532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8690" name="Straight Connector 36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7267" y="7076"/>
              <a:ext cx="5681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8691" name="矩形 4"/>
            <p:cNvSpPr/>
            <p:nvPr>
              <p:custDataLst>
                <p:tags r:id="rId23"/>
              </p:custDataLst>
            </p:nvPr>
          </p:nvSpPr>
          <p:spPr>
            <a:xfrm>
              <a:off x="12809" y="7019"/>
              <a:ext cx="896" cy="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endParaRPr lang="en-US" altLang="en-US" sz="280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28692" name="任意多边形: 形状 4"/>
            <p:cNvSpPr/>
            <p:nvPr>
              <p:custDataLst>
                <p:tags r:id="rId24"/>
              </p:custDataLst>
            </p:nvPr>
          </p:nvSpPr>
          <p:spPr>
            <a:xfrm rot="156061">
              <a:off x="7533" y="2742"/>
              <a:ext cx="4750" cy="3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5239" y="13744246"/>
                </a:cxn>
                <a:cxn ang="0">
                  <a:pos x="10992041" y="15838610"/>
                </a:cxn>
              </a:cxnLst>
              <a:pathLst>
                <a:path w="5738326" h="4516016">
                  <a:moveTo>
                    <a:pt x="0" y="0"/>
                  </a:moveTo>
                  <a:cubicBezTo>
                    <a:pt x="212271" y="1583094"/>
                    <a:pt x="424543" y="3166188"/>
                    <a:pt x="1380931" y="3918857"/>
                  </a:cubicBezTo>
                  <a:cubicBezTo>
                    <a:pt x="2337319" y="4671526"/>
                    <a:pt x="5013649" y="4393163"/>
                    <a:pt x="5738326" y="451601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cxnSp>
          <p:nvCxnSpPr>
            <p:cNvPr id="28693" name="直接连接符 34"/>
            <p:cNvCxnSpPr>
              <a:endCxn id="28687" idx="2"/>
            </p:cNvCxnSpPr>
            <p:nvPr>
              <p:custDataLst>
                <p:tags r:id="rId25"/>
              </p:custDataLst>
            </p:nvPr>
          </p:nvCxnSpPr>
          <p:spPr>
            <a:xfrm flipV="1">
              <a:off x="7298" y="5029"/>
              <a:ext cx="5705" cy="2044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694" name="直接连接符 39"/>
            <p:cNvCxnSpPr>
              <a:endCxn id="28688" idx="1"/>
            </p:cNvCxnSpPr>
            <p:nvPr>
              <p:custDataLst>
                <p:tags r:id="rId26"/>
              </p:custDataLst>
            </p:nvPr>
          </p:nvCxnSpPr>
          <p:spPr>
            <a:xfrm flipV="1">
              <a:off x="7267" y="2619"/>
              <a:ext cx="2186" cy="4454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pic>
          <p:nvPicPr>
            <p:cNvPr id="28695" name="图片 4" descr="mylatex20230608_155049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6236" y="2268"/>
              <a:ext cx="990" cy="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6" name="图片 5" descr="mylatex20230608_155043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12950" y="7038"/>
              <a:ext cx="990" cy="40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28697" name="直接箭头连接符 37"/>
            <p:cNvCxnSpPr>
              <a:endCxn id="28688" idx="1"/>
            </p:cNvCxnSpPr>
            <p:nvPr>
              <p:custDataLst>
                <p:tags r:id="rId31"/>
              </p:custDataLst>
            </p:nvPr>
          </p:nvCxnSpPr>
          <p:spPr>
            <a:xfrm flipH="1">
              <a:off x="7939" y="3167"/>
              <a:ext cx="543" cy="563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cxnSp>
          <p:nvCxnSpPr>
            <p:cNvPr id="28698" name="直接箭头连接符 20"/>
            <p:cNvCxnSpPr>
              <a:endCxn id="28688" idx="1"/>
            </p:cNvCxnSpPr>
            <p:nvPr>
              <p:custDataLst>
                <p:tags r:id="rId32"/>
              </p:custDataLst>
            </p:nvPr>
          </p:nvCxnSpPr>
          <p:spPr>
            <a:xfrm flipH="1">
              <a:off x="7749" y="3167"/>
              <a:ext cx="728" cy="105"/>
            </a:xfrm>
            <a:prstGeom prst="straightConnector1">
              <a:avLst/>
            </a:prstGeom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99" name="直接箭头连接符 20"/>
            <p:cNvCxnSpPr>
              <a:endCxn id="28688" idx="1"/>
            </p:cNvCxnSpPr>
            <p:nvPr>
              <p:custDataLst>
                <p:tags r:id="rId33"/>
              </p:custDataLst>
            </p:nvPr>
          </p:nvCxnSpPr>
          <p:spPr>
            <a:xfrm flipH="1">
              <a:off x="8382" y="3167"/>
              <a:ext cx="100" cy="706"/>
            </a:xfrm>
            <a:prstGeom prst="straightConnector1">
              <a:avLst/>
            </a:prstGeom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700" name="椭圆 36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8344" y="3006"/>
              <a:ext cx="298" cy="298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8701" name="直接箭头连接符 37"/>
            <p:cNvCxnSpPr>
              <a:endCxn id="28688" idx="1"/>
            </p:cNvCxnSpPr>
            <p:nvPr>
              <p:custDataLst>
                <p:tags r:id="rId35"/>
              </p:custDataLst>
            </p:nvPr>
          </p:nvCxnSpPr>
          <p:spPr>
            <a:xfrm flipH="1">
              <a:off x="9505" y="4279"/>
              <a:ext cx="770" cy="527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cxnSp>
          <p:nvCxnSpPr>
            <p:cNvPr id="28702" name="直接箭头连接符 20"/>
            <p:cNvCxnSpPr>
              <a:endCxn id="28688" idx="1"/>
            </p:cNvCxnSpPr>
            <p:nvPr>
              <p:custDataLst>
                <p:tags r:id="rId36"/>
              </p:custDataLst>
            </p:nvPr>
          </p:nvCxnSpPr>
          <p:spPr>
            <a:xfrm flipH="1">
              <a:off x="9473" y="4279"/>
              <a:ext cx="797" cy="84"/>
            </a:xfrm>
            <a:prstGeom prst="straightConnector1">
              <a:avLst/>
            </a:prstGeom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703" name="直接箭头连接符 20"/>
            <p:cNvCxnSpPr>
              <a:endCxn id="28688" idx="1"/>
            </p:cNvCxnSpPr>
            <p:nvPr>
              <p:custDataLst>
                <p:tags r:id="rId37"/>
              </p:custDataLst>
            </p:nvPr>
          </p:nvCxnSpPr>
          <p:spPr>
            <a:xfrm flipH="1">
              <a:off x="9963" y="4279"/>
              <a:ext cx="312" cy="701"/>
            </a:xfrm>
            <a:prstGeom prst="straightConnector1">
              <a:avLst/>
            </a:prstGeom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704" name="椭圆 36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10138" y="4118"/>
              <a:ext cx="298" cy="298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8705" name="直接箭头连接符 37"/>
            <p:cNvCxnSpPr>
              <a:endCxn id="28688" idx="1"/>
            </p:cNvCxnSpPr>
            <p:nvPr>
              <p:custDataLst>
                <p:tags r:id="rId39"/>
              </p:custDataLst>
            </p:nvPr>
          </p:nvCxnSpPr>
          <p:spPr>
            <a:xfrm flipH="1">
              <a:off x="11814" y="5914"/>
              <a:ext cx="395" cy="663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cxnSp>
          <p:nvCxnSpPr>
            <p:cNvPr id="28706" name="直接箭头连接符 20"/>
            <p:cNvCxnSpPr>
              <a:endCxn id="28688" idx="1"/>
            </p:cNvCxnSpPr>
            <p:nvPr>
              <p:custDataLst>
                <p:tags r:id="rId40"/>
              </p:custDataLst>
            </p:nvPr>
          </p:nvCxnSpPr>
          <p:spPr>
            <a:xfrm flipH="1">
              <a:off x="11624" y="5914"/>
              <a:ext cx="579" cy="442"/>
            </a:xfrm>
            <a:prstGeom prst="straightConnector1">
              <a:avLst/>
            </a:prstGeom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707" name="直接箭头连接符 20"/>
            <p:cNvCxnSpPr>
              <a:endCxn id="28688" idx="1"/>
            </p:cNvCxnSpPr>
            <p:nvPr>
              <p:custDataLst>
                <p:tags r:id="rId41"/>
              </p:custDataLst>
            </p:nvPr>
          </p:nvCxnSpPr>
          <p:spPr>
            <a:xfrm>
              <a:off x="12209" y="5914"/>
              <a:ext cx="16" cy="647"/>
            </a:xfrm>
            <a:prstGeom prst="straightConnector1">
              <a:avLst/>
            </a:prstGeom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708" name="椭圆 36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12071" y="5753"/>
              <a:ext cx="298" cy="298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09" name="文本框 46"/>
            <p:cNvSpPr txBox="1"/>
            <p:nvPr>
              <p:custDataLst>
                <p:tags r:id="rId43"/>
              </p:custDataLst>
            </p:nvPr>
          </p:nvSpPr>
          <p:spPr>
            <a:xfrm>
              <a:off x="8854" y="7133"/>
              <a:ext cx="2533" cy="5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en-US" dirty="0">
                  <a:latin typeface="Arial" panose="020B0604020202020204" pitchFamily="34" charset="0"/>
                  <a:ea typeface="宋体" panose="02010600030101010101" pitchFamily="2" charset="-122"/>
                  <a:sym typeface="等线" panose="02010600030101010101" charset="-122"/>
                </a:rPr>
                <a:t>Task 1 Loss</a:t>
              </a:r>
              <a:endParaRPr lang="en-US" altLang="en-US" dirty="0">
                <a:latin typeface="Arial" panose="020B0604020202020204" pitchFamily="34" charset="0"/>
                <a:ea typeface="宋体" panose="02010600030101010101" pitchFamily="2" charset="-122"/>
                <a:sym typeface="等线" panose="02010600030101010101" charset="-122"/>
              </a:endParaRPr>
            </a:p>
          </p:txBody>
        </p:sp>
        <p:cxnSp>
          <p:nvCxnSpPr>
            <p:cNvPr id="28710" name="直接箭头连接符 4"/>
            <p:cNvCxnSpPr>
              <a:endCxn id="28688" idx="1"/>
            </p:cNvCxnSpPr>
            <p:nvPr>
              <p:custDataLst>
                <p:tags r:id="rId44"/>
              </p:custDataLst>
            </p:nvPr>
          </p:nvCxnSpPr>
          <p:spPr>
            <a:xfrm flipH="1">
              <a:off x="7288" y="7388"/>
              <a:ext cx="1521" cy="0"/>
            </a:xfrm>
            <a:prstGeom prst="straightConnector1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28711" name="文本框 46"/>
            <p:cNvSpPr txBox="1"/>
            <p:nvPr>
              <p:custDataLst>
                <p:tags r:id="rId45"/>
              </p:custDataLst>
            </p:nvPr>
          </p:nvSpPr>
          <p:spPr>
            <a:xfrm rot="-5400000">
              <a:off x="5623" y="4058"/>
              <a:ext cx="2486" cy="5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en-US" dirty="0">
                  <a:latin typeface="Arial" panose="020B0604020202020204" pitchFamily="34" charset="0"/>
                  <a:ea typeface="宋体" panose="02010600030101010101" pitchFamily="2" charset="-122"/>
                  <a:sym typeface="等线" panose="02010600030101010101" charset="-122"/>
                </a:rPr>
                <a:t>Task 2 Loss</a:t>
              </a:r>
              <a:endParaRPr lang="en-US" altLang="en-US" dirty="0">
                <a:latin typeface="Arial" panose="020B0604020202020204" pitchFamily="34" charset="0"/>
                <a:ea typeface="宋体" panose="02010600030101010101" pitchFamily="2" charset="-122"/>
                <a:sym typeface="等线" panose="02010600030101010101" charset="-122"/>
              </a:endParaRPr>
            </a:p>
          </p:txBody>
        </p:sp>
        <p:cxnSp>
          <p:nvCxnSpPr>
            <p:cNvPr id="28712" name="直接箭头连接符 31"/>
            <p:cNvCxnSpPr>
              <a:endCxn id="28688" idx="1"/>
            </p:cNvCxnSpPr>
            <p:nvPr>
              <p:custDataLst>
                <p:tags r:id="rId46"/>
              </p:custDataLst>
            </p:nvPr>
          </p:nvCxnSpPr>
          <p:spPr>
            <a:xfrm rot="-5400000" flipH="1">
              <a:off x="6280" y="6213"/>
              <a:ext cx="1217" cy="0"/>
            </a:xfrm>
            <a:prstGeom prst="straightConnector1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Pareto Multi-Task Learning</a:t>
            </a:r>
            <a:endParaRPr lang="en-US" altLang="en-US" sz="3600" dirty="0"/>
          </a:p>
        </p:txBody>
      </p:sp>
      <p:sp>
        <p:nvSpPr>
          <p:cNvPr id="3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750" y="981075"/>
            <a:ext cx="9972675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Goal: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Find a set of diverse Pareto solutions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Method: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29699" name="文本框 1"/>
          <p:cNvSpPr txBox="1"/>
          <p:nvPr/>
        </p:nvSpPr>
        <p:spPr>
          <a:xfrm>
            <a:off x="496888" y="1882775"/>
            <a:ext cx="6513512" cy="4238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charset="-122"/>
                <a:sym typeface="等线" panose="02010600030101010101" charset="-122"/>
              </a:rPr>
              <a:t>Decompose MTL into multiple subproblems</a:t>
            </a:r>
            <a:endParaRPr lang="en-US" altLang="zh-CN" sz="2400" dirty="0">
              <a:latin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9700" name="图片 3" descr="mylatex20230507_1008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8525" y="2454275"/>
            <a:ext cx="4229100" cy="39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圆角矩形 9"/>
          <p:cNvSpPr/>
          <p:nvPr>
            <p:custDataLst>
              <p:tags r:id="rId4"/>
            </p:custDataLst>
          </p:nvPr>
        </p:nvSpPr>
        <p:spPr>
          <a:xfrm>
            <a:off x="814388" y="2838450"/>
            <a:ext cx="6280150" cy="47307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11" name="图片 10" descr="mylatex20230507_15230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444" y="2884169"/>
            <a:ext cx="6200775" cy="378615"/>
          </a:xfrm>
          <a:prstGeom prst="rect">
            <a:avLst/>
          </a:prstGeom>
        </p:spPr>
      </p:pic>
      <p:pic>
        <p:nvPicPr>
          <p:cNvPr id="12" name="图片 11" descr="mylatex20230507_15251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4390" y="3381375"/>
            <a:ext cx="4907749" cy="350044"/>
          </a:xfrm>
          <a:prstGeom prst="rect">
            <a:avLst/>
          </a:prstGeom>
        </p:spPr>
      </p:pic>
      <p:sp>
        <p:nvSpPr>
          <p:cNvPr id="29704" name="文本框 12"/>
          <p:cNvSpPr txBox="1"/>
          <p:nvPr>
            <p:custDataLst>
              <p:tags r:id="rId10"/>
            </p:custDataLst>
          </p:nvPr>
        </p:nvSpPr>
        <p:spPr>
          <a:xfrm>
            <a:off x="746125" y="3373438"/>
            <a:ext cx="2032000" cy="4238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070C0"/>
                </a:solidFill>
                <a:latin typeface="等线" panose="02010600030101010101" charset="-122"/>
                <a:sym typeface="等线" panose="02010600030101010101" charset="-122"/>
              </a:rPr>
              <a:t>Rewrite:</a:t>
            </a:r>
            <a:endParaRPr lang="en-US" altLang="zh-CN" sz="2400" b="1" dirty="0">
              <a:solidFill>
                <a:srgbClr val="0070C0"/>
              </a:solidFill>
              <a:latin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705" name="文本框 13"/>
          <p:cNvSpPr txBox="1"/>
          <p:nvPr>
            <p:custDataLst>
              <p:tags r:id="rId11"/>
            </p:custDataLst>
          </p:nvPr>
        </p:nvSpPr>
        <p:spPr>
          <a:xfrm>
            <a:off x="498475" y="4111625"/>
            <a:ext cx="6923088" cy="4238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charset="-122"/>
                <a:sym typeface="等线" panose="02010600030101010101" charset="-122"/>
              </a:rPr>
              <a:t>Find a gradient direction for each subproblem </a:t>
            </a:r>
            <a:endParaRPr lang="en-US" altLang="zh-CN" sz="2400" dirty="0">
              <a:latin typeface="等线" panose="02010600030101010101" charset="-122"/>
              <a:sym typeface="等线" panose="02010600030101010101" charset="-122"/>
            </a:endParaRPr>
          </a:p>
        </p:txBody>
      </p:sp>
      <p:grpSp>
        <p:nvGrpSpPr>
          <p:cNvPr id="29706" name="组合 8"/>
          <p:cNvGrpSpPr/>
          <p:nvPr/>
        </p:nvGrpSpPr>
        <p:grpSpPr>
          <a:xfrm>
            <a:off x="898525" y="4618038"/>
            <a:ext cx="10306050" cy="1300162"/>
            <a:chOff x="1416" y="7273"/>
            <a:chExt cx="16228" cy="2046"/>
          </a:xfrm>
        </p:grpSpPr>
        <p:sp>
          <p:nvSpPr>
            <p:cNvPr id="2" name="圆角矩形 1"/>
            <p:cNvSpPr/>
            <p:nvPr>
              <p:custDataLst>
                <p:tags r:id="rId12"/>
              </p:custDataLst>
            </p:nvPr>
          </p:nvSpPr>
          <p:spPr>
            <a:xfrm>
              <a:off x="1416" y="7273"/>
              <a:ext cx="16229" cy="2046"/>
            </a:xfrm>
            <a:prstGeom prst="roundRect">
              <a:avLst/>
            </a:prstGeom>
            <a:solidFill>
              <a:srgbClr val="DEC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pic>
          <p:nvPicPr>
            <p:cNvPr id="16" name="图片 15" descr="mylatex20230507_153445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549" y="7401"/>
              <a:ext cx="15797" cy="1755"/>
            </a:xfrm>
            <a:prstGeom prst="rect">
              <a:avLst/>
            </a:prstGeom>
          </p:spPr>
        </p:pic>
      </p:grpSp>
      <p:sp>
        <p:nvSpPr>
          <p:cNvPr id="29709" name="文本框 3"/>
          <p:cNvSpPr txBox="1"/>
          <p:nvPr>
            <p:custDataLst>
              <p:tags r:id="rId15"/>
            </p:custDataLst>
          </p:nvPr>
        </p:nvSpPr>
        <p:spPr>
          <a:xfrm>
            <a:off x="19050" y="6229350"/>
            <a:ext cx="1179036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latin typeface="Calibri" panose="020F0502020204030204" pitchFamily="34" charset="0"/>
                <a:sym typeface="等线" panose="02010600030101010101" charset="-122"/>
              </a:rPr>
              <a:t>Lin et. al., Pareto Multi-Task Learning, NeurIPS 2019.</a:t>
            </a:r>
            <a:endParaRPr lang="en-US" altLang="zh-CN" sz="1400">
              <a:latin typeface="Calibri" panose="020F0502020204030204" pitchFamily="34" charset="0"/>
              <a:sym typeface="等线" panose="02010600030101010101" charset="-122"/>
            </a:endParaRPr>
          </a:p>
          <a:p>
            <a:r>
              <a:rPr lang="en-US" altLang="zh-CN" sz="1400">
                <a:latin typeface="Calibri" panose="020F0502020204030204" pitchFamily="34" charset="0"/>
              </a:rPr>
              <a:t>Fliege and Svaiter, Steepest descent methods for multicriteria optimization, Mathematical Methods of Operations Research 2000.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grpSp>
        <p:nvGrpSpPr>
          <p:cNvPr id="29710" name="组合 14"/>
          <p:cNvGrpSpPr/>
          <p:nvPr/>
        </p:nvGrpSpPr>
        <p:grpSpPr>
          <a:xfrm>
            <a:off x="7199313" y="539750"/>
            <a:ext cx="4892675" cy="3460750"/>
            <a:chOff x="6236" y="2268"/>
            <a:chExt cx="7704" cy="5449"/>
          </a:xfrm>
        </p:grpSpPr>
        <p:sp>
          <p:nvSpPr>
            <p:cNvPr id="29711" name="任意多边形: 形状 31"/>
            <p:cNvSpPr/>
            <p:nvPr>
              <p:custDataLst>
                <p:tags r:id="rId16"/>
              </p:custDataLst>
            </p:nvPr>
          </p:nvSpPr>
          <p:spPr>
            <a:xfrm>
              <a:off x="7293" y="4989"/>
              <a:ext cx="5690" cy="2080"/>
            </a:xfrm>
            <a:custGeom>
              <a:avLst/>
              <a:gdLst/>
              <a:ahLst/>
              <a:cxnLst>
                <a:cxn ang="0">
                  <a:pos x="0" y="2641600"/>
                </a:cxn>
                <a:cxn ang="0">
                  <a:pos x="7226300" y="0"/>
                </a:cxn>
                <a:cxn ang="0">
                  <a:pos x="7162800" y="2641600"/>
                </a:cxn>
                <a:cxn ang="0">
                  <a:pos x="0" y="2641600"/>
                </a:cxn>
              </a:cxnLst>
              <a:pathLst>
                <a:path w="7226300" h="2641600">
                  <a:moveTo>
                    <a:pt x="0" y="2641600"/>
                  </a:moveTo>
                  <a:lnTo>
                    <a:pt x="7226300" y="0"/>
                  </a:lnTo>
                  <a:lnTo>
                    <a:pt x="7162800" y="2641600"/>
                  </a:lnTo>
                  <a:lnTo>
                    <a:pt x="0" y="2641600"/>
                  </a:lnTo>
                  <a:close/>
                </a:path>
              </a:pathLst>
            </a:custGeom>
            <a:solidFill>
              <a:srgbClr val="E5D4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12" name="任意多边形: 形状 41"/>
            <p:cNvSpPr/>
            <p:nvPr>
              <p:custDataLst>
                <p:tags r:id="rId17"/>
              </p:custDataLst>
            </p:nvPr>
          </p:nvSpPr>
          <p:spPr>
            <a:xfrm>
              <a:off x="7303" y="2609"/>
              <a:ext cx="5700" cy="4440"/>
            </a:xfrm>
            <a:custGeom>
              <a:avLst/>
              <a:gdLst/>
              <a:ahLst/>
              <a:cxnLst>
                <a:cxn ang="0">
                  <a:pos x="0" y="5638800"/>
                </a:cxn>
                <a:cxn ang="0">
                  <a:pos x="2730500" y="0"/>
                </a:cxn>
                <a:cxn ang="0">
                  <a:pos x="7239000" y="3073400"/>
                </a:cxn>
                <a:cxn ang="0">
                  <a:pos x="0" y="5638800"/>
                </a:cxn>
              </a:cxnLst>
              <a:pathLst>
                <a:path w="7239000" h="5638800">
                  <a:moveTo>
                    <a:pt x="0" y="5638800"/>
                  </a:moveTo>
                  <a:lnTo>
                    <a:pt x="2730500" y="0"/>
                  </a:lnTo>
                  <a:lnTo>
                    <a:pt x="7239000" y="3073400"/>
                  </a:lnTo>
                  <a:lnTo>
                    <a:pt x="0" y="5638800"/>
                  </a:lnTo>
                  <a:close/>
                </a:path>
              </a:pathLst>
            </a:custGeom>
            <a:solidFill>
              <a:srgbClr val="E3F3D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13" name="任意多边形: 形状 44"/>
            <p:cNvSpPr/>
            <p:nvPr>
              <p:custDataLst>
                <p:tags r:id="rId18"/>
              </p:custDataLst>
            </p:nvPr>
          </p:nvSpPr>
          <p:spPr>
            <a:xfrm>
              <a:off x="7253" y="2619"/>
              <a:ext cx="2200" cy="4450"/>
            </a:xfrm>
            <a:custGeom>
              <a:avLst/>
              <a:gdLst/>
              <a:ahLst/>
              <a:cxnLst>
                <a:cxn ang="0">
                  <a:pos x="38100" y="5651500"/>
                </a:cxn>
                <a:cxn ang="0">
                  <a:pos x="2794000" y="0"/>
                </a:cxn>
                <a:cxn ang="0">
                  <a:pos x="0" y="25400"/>
                </a:cxn>
                <a:cxn ang="0">
                  <a:pos x="38100" y="5651500"/>
                </a:cxn>
              </a:cxnLst>
              <a:pathLst>
                <a:path w="2794000" h="5651500">
                  <a:moveTo>
                    <a:pt x="38100" y="5651500"/>
                  </a:moveTo>
                  <a:lnTo>
                    <a:pt x="2794000" y="0"/>
                  </a:lnTo>
                  <a:lnTo>
                    <a:pt x="0" y="25400"/>
                  </a:lnTo>
                  <a:lnTo>
                    <a:pt x="38100" y="5651500"/>
                  </a:lnTo>
                  <a:close/>
                </a:path>
              </a:pathLst>
            </a:custGeom>
            <a:solidFill>
              <a:srgbClr val="D6E7F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14" name="Straight Connector 35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7264" y="2544"/>
              <a:ext cx="0" cy="4532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9715" name="Straight Connector 36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7267" y="7076"/>
              <a:ext cx="5681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9716" name="矩形 4"/>
            <p:cNvSpPr/>
            <p:nvPr>
              <p:custDataLst>
                <p:tags r:id="rId21"/>
              </p:custDataLst>
            </p:nvPr>
          </p:nvSpPr>
          <p:spPr>
            <a:xfrm>
              <a:off x="12809" y="7019"/>
              <a:ext cx="896" cy="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endParaRPr lang="en-US" altLang="en-US" sz="280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29717" name="任意多边形: 形状 4"/>
            <p:cNvSpPr/>
            <p:nvPr>
              <p:custDataLst>
                <p:tags r:id="rId22"/>
              </p:custDataLst>
            </p:nvPr>
          </p:nvSpPr>
          <p:spPr>
            <a:xfrm rot="156061">
              <a:off x="7533" y="2742"/>
              <a:ext cx="4750" cy="3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5239" y="13744246"/>
                </a:cxn>
                <a:cxn ang="0">
                  <a:pos x="10992041" y="15838610"/>
                </a:cxn>
              </a:cxnLst>
              <a:pathLst>
                <a:path w="5738326" h="4516016">
                  <a:moveTo>
                    <a:pt x="0" y="0"/>
                  </a:moveTo>
                  <a:cubicBezTo>
                    <a:pt x="212271" y="1583094"/>
                    <a:pt x="424543" y="3166188"/>
                    <a:pt x="1380931" y="3918857"/>
                  </a:cubicBezTo>
                  <a:cubicBezTo>
                    <a:pt x="2337319" y="4671526"/>
                    <a:pt x="5013649" y="4393163"/>
                    <a:pt x="5738326" y="451601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cxnSp>
          <p:nvCxnSpPr>
            <p:cNvPr id="29718" name="直接连接符 34"/>
            <p:cNvCxnSpPr>
              <a:endCxn id="29712" idx="2"/>
            </p:cNvCxnSpPr>
            <p:nvPr>
              <p:custDataLst>
                <p:tags r:id="rId23"/>
              </p:custDataLst>
            </p:nvPr>
          </p:nvCxnSpPr>
          <p:spPr>
            <a:xfrm flipV="1">
              <a:off x="7298" y="5029"/>
              <a:ext cx="5705" cy="2044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719" name="直接连接符 39"/>
            <p:cNvCxnSpPr>
              <a:endCxn id="29713" idx="1"/>
            </p:cNvCxnSpPr>
            <p:nvPr>
              <p:custDataLst>
                <p:tags r:id="rId24"/>
              </p:custDataLst>
            </p:nvPr>
          </p:nvCxnSpPr>
          <p:spPr>
            <a:xfrm flipV="1">
              <a:off x="7267" y="2619"/>
              <a:ext cx="2186" cy="4454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pic>
          <p:nvPicPr>
            <p:cNvPr id="29720" name="图片 4" descr="mylatex20230608_155049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6236" y="2268"/>
              <a:ext cx="990" cy="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21" name="图片 5" descr="mylatex20230608_155043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12950" y="7038"/>
              <a:ext cx="990" cy="40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29722" name="直接箭头连接符 37"/>
            <p:cNvCxnSpPr>
              <a:endCxn id="29713" idx="1"/>
            </p:cNvCxnSpPr>
            <p:nvPr>
              <p:custDataLst>
                <p:tags r:id="rId29"/>
              </p:custDataLst>
            </p:nvPr>
          </p:nvCxnSpPr>
          <p:spPr>
            <a:xfrm flipH="1">
              <a:off x="8153" y="3167"/>
              <a:ext cx="329" cy="385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sp>
          <p:nvSpPr>
            <p:cNvPr id="29723" name="椭圆 36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8344" y="3006"/>
              <a:ext cx="298" cy="298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9724" name="直接箭头连接符 37"/>
            <p:cNvCxnSpPr>
              <a:endCxn id="29713" idx="1"/>
            </p:cNvCxnSpPr>
            <p:nvPr>
              <p:custDataLst>
                <p:tags r:id="rId31"/>
              </p:custDataLst>
            </p:nvPr>
          </p:nvCxnSpPr>
          <p:spPr>
            <a:xfrm flipH="1">
              <a:off x="9813" y="4279"/>
              <a:ext cx="462" cy="278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bevel/>
              <a:headEnd type="none" w="med" len="med"/>
              <a:tailEnd type="triangle" w="med" len="med"/>
            </a:ln>
          </p:spPr>
        </p:cxnSp>
        <p:sp>
          <p:nvSpPr>
            <p:cNvPr id="29725" name="椭圆 36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10138" y="4118"/>
              <a:ext cx="298" cy="298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9726" name="直接箭头连接符 37"/>
            <p:cNvCxnSpPr>
              <a:endCxn id="29713" idx="1"/>
            </p:cNvCxnSpPr>
            <p:nvPr>
              <p:custDataLst>
                <p:tags r:id="rId33"/>
              </p:custDataLst>
            </p:nvPr>
          </p:nvCxnSpPr>
          <p:spPr>
            <a:xfrm flipH="1">
              <a:off x="11901" y="5914"/>
              <a:ext cx="308" cy="477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sp>
          <p:nvSpPr>
            <p:cNvPr id="29727" name="椭圆 36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12071" y="5753"/>
              <a:ext cx="298" cy="298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9728" name="直接箭头连接符 37"/>
            <p:cNvCxnSpPr>
              <a:endCxn id="29713" idx="1"/>
            </p:cNvCxnSpPr>
            <p:nvPr>
              <p:custDataLst>
                <p:tags r:id="rId35"/>
              </p:custDataLst>
            </p:nvPr>
          </p:nvCxnSpPr>
          <p:spPr>
            <a:xfrm flipH="1">
              <a:off x="8137" y="3552"/>
              <a:ext cx="16" cy="490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cxnSp>
          <p:nvCxnSpPr>
            <p:cNvPr id="29729" name="直接箭头连接符 37"/>
            <p:cNvCxnSpPr>
              <a:endCxn id="29713" idx="1"/>
            </p:cNvCxnSpPr>
            <p:nvPr>
              <p:custDataLst>
                <p:tags r:id="rId36"/>
              </p:custDataLst>
            </p:nvPr>
          </p:nvCxnSpPr>
          <p:spPr>
            <a:xfrm flipH="1">
              <a:off x="7823" y="4043"/>
              <a:ext cx="329" cy="385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cxnSp>
          <p:nvCxnSpPr>
            <p:cNvPr id="29730" name="直接箭头连接符 37"/>
            <p:cNvCxnSpPr>
              <a:endCxn id="29713" idx="1"/>
            </p:cNvCxnSpPr>
            <p:nvPr>
              <p:custDataLst>
                <p:tags r:id="rId37"/>
              </p:custDataLst>
            </p:nvPr>
          </p:nvCxnSpPr>
          <p:spPr>
            <a:xfrm flipH="1">
              <a:off x="9268" y="4569"/>
              <a:ext cx="545" cy="154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bevel/>
              <a:headEnd type="none" w="med" len="med"/>
              <a:tailEnd type="triangle" w="med" len="med"/>
            </a:ln>
          </p:spPr>
        </p:cxnSp>
        <p:cxnSp>
          <p:nvCxnSpPr>
            <p:cNvPr id="29731" name="直接箭头连接符 37"/>
            <p:cNvCxnSpPr>
              <a:endCxn id="29713" idx="1"/>
            </p:cNvCxnSpPr>
            <p:nvPr>
              <p:custDataLst>
                <p:tags r:id="rId38"/>
              </p:custDataLst>
            </p:nvPr>
          </p:nvCxnSpPr>
          <p:spPr>
            <a:xfrm flipH="1">
              <a:off x="8817" y="4727"/>
              <a:ext cx="462" cy="278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bevel/>
              <a:headEnd type="none" w="med" len="med"/>
              <a:tailEnd type="triangle" w="med" len="med"/>
            </a:ln>
          </p:spPr>
        </p:cxnSp>
        <p:cxnSp>
          <p:nvCxnSpPr>
            <p:cNvPr id="29732" name="直接箭头连接符 37"/>
            <p:cNvCxnSpPr>
              <a:endCxn id="29713" idx="1"/>
            </p:cNvCxnSpPr>
            <p:nvPr>
              <p:custDataLst>
                <p:tags r:id="rId39"/>
              </p:custDataLst>
            </p:nvPr>
          </p:nvCxnSpPr>
          <p:spPr>
            <a:xfrm flipH="1">
              <a:off x="8651" y="5005"/>
              <a:ext cx="166" cy="421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bevel/>
              <a:headEnd type="none" w="med" len="med"/>
              <a:tailEnd type="triangle" w="med" len="med"/>
            </a:ln>
          </p:spPr>
        </p:cxnSp>
        <p:cxnSp>
          <p:nvCxnSpPr>
            <p:cNvPr id="29733" name="直接箭头连接符 37"/>
            <p:cNvCxnSpPr>
              <a:endCxn id="29713" idx="1"/>
            </p:cNvCxnSpPr>
            <p:nvPr>
              <p:custDataLst>
                <p:tags r:id="rId40"/>
              </p:custDataLst>
            </p:nvPr>
          </p:nvCxnSpPr>
          <p:spPr>
            <a:xfrm flipH="1">
              <a:off x="8271" y="5426"/>
              <a:ext cx="393" cy="269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bevel/>
              <a:headEnd type="none" w="med" len="med"/>
              <a:tailEnd type="triangle" w="med" len="med"/>
            </a:ln>
          </p:spPr>
        </p:cxnSp>
        <p:cxnSp>
          <p:nvCxnSpPr>
            <p:cNvPr id="29734" name="直接箭头连接符 37"/>
            <p:cNvCxnSpPr>
              <a:endCxn id="29713" idx="1"/>
            </p:cNvCxnSpPr>
            <p:nvPr>
              <p:custDataLst>
                <p:tags r:id="rId41"/>
              </p:custDataLst>
            </p:nvPr>
          </p:nvCxnSpPr>
          <p:spPr>
            <a:xfrm flipH="1">
              <a:off x="11513" y="6377"/>
              <a:ext cx="387" cy="125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cxnSp>
          <p:nvCxnSpPr>
            <p:cNvPr id="29735" name="直接箭头连接符 37"/>
            <p:cNvCxnSpPr>
              <a:endCxn id="29713" idx="1"/>
            </p:cNvCxnSpPr>
            <p:nvPr>
              <p:custDataLst>
                <p:tags r:id="rId42"/>
              </p:custDataLst>
            </p:nvPr>
          </p:nvCxnSpPr>
          <p:spPr>
            <a:xfrm flipH="1">
              <a:off x="11252" y="6503"/>
              <a:ext cx="261" cy="157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sp>
          <p:nvSpPr>
            <p:cNvPr id="29736" name="文本框 46"/>
            <p:cNvSpPr txBox="1"/>
            <p:nvPr>
              <p:custDataLst>
                <p:tags r:id="rId43"/>
              </p:custDataLst>
            </p:nvPr>
          </p:nvSpPr>
          <p:spPr>
            <a:xfrm>
              <a:off x="8854" y="7133"/>
              <a:ext cx="2533" cy="5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en-US" dirty="0">
                  <a:latin typeface="Arial" panose="020B0604020202020204" pitchFamily="34" charset="0"/>
                  <a:ea typeface="宋体" panose="02010600030101010101" pitchFamily="2" charset="-122"/>
                  <a:sym typeface="等线" panose="02010600030101010101" charset="-122"/>
                </a:rPr>
                <a:t>Task 1 Loss</a:t>
              </a:r>
              <a:endParaRPr lang="en-US" altLang="en-US" dirty="0">
                <a:latin typeface="Arial" panose="020B0604020202020204" pitchFamily="34" charset="0"/>
                <a:ea typeface="宋体" panose="02010600030101010101" pitchFamily="2" charset="-122"/>
                <a:sym typeface="等线" panose="02010600030101010101" charset="-122"/>
              </a:endParaRPr>
            </a:p>
          </p:txBody>
        </p:sp>
        <p:cxnSp>
          <p:nvCxnSpPr>
            <p:cNvPr id="29737" name="直接箭头连接符 4"/>
            <p:cNvCxnSpPr>
              <a:endCxn id="29713" idx="1"/>
            </p:cNvCxnSpPr>
            <p:nvPr>
              <p:custDataLst>
                <p:tags r:id="rId44"/>
              </p:custDataLst>
            </p:nvPr>
          </p:nvCxnSpPr>
          <p:spPr>
            <a:xfrm flipH="1">
              <a:off x="7288" y="7388"/>
              <a:ext cx="1521" cy="0"/>
            </a:xfrm>
            <a:prstGeom prst="straightConnector1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29738" name="文本框 46"/>
            <p:cNvSpPr txBox="1"/>
            <p:nvPr>
              <p:custDataLst>
                <p:tags r:id="rId45"/>
              </p:custDataLst>
            </p:nvPr>
          </p:nvSpPr>
          <p:spPr>
            <a:xfrm rot="-5400000">
              <a:off x="5623" y="4058"/>
              <a:ext cx="2486" cy="5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r>
                <a:rPr lang="en-US" altLang="en-US" dirty="0">
                  <a:latin typeface="Arial" panose="020B0604020202020204" pitchFamily="34" charset="0"/>
                  <a:ea typeface="宋体" panose="02010600030101010101" pitchFamily="2" charset="-122"/>
                  <a:sym typeface="等线" panose="02010600030101010101" charset="-122"/>
                </a:rPr>
                <a:t>Task 2 Loss</a:t>
              </a:r>
              <a:endParaRPr lang="en-US" altLang="en-US" dirty="0">
                <a:latin typeface="Arial" panose="020B0604020202020204" pitchFamily="34" charset="0"/>
                <a:ea typeface="宋体" panose="02010600030101010101" pitchFamily="2" charset="-122"/>
                <a:sym typeface="等线" panose="02010600030101010101" charset="-122"/>
              </a:endParaRPr>
            </a:p>
          </p:txBody>
        </p:sp>
        <p:cxnSp>
          <p:nvCxnSpPr>
            <p:cNvPr id="29739" name="直接箭头连接符 31"/>
            <p:cNvCxnSpPr>
              <a:endCxn id="29713" idx="1"/>
            </p:cNvCxnSpPr>
            <p:nvPr>
              <p:custDataLst>
                <p:tags r:id="rId46"/>
              </p:custDataLst>
            </p:nvPr>
          </p:nvCxnSpPr>
          <p:spPr>
            <a:xfrm rot="-5400000" flipH="1">
              <a:off x="6280" y="6213"/>
              <a:ext cx="1217" cy="0"/>
            </a:xfrm>
            <a:prstGeom prst="straightConnector1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Different Adaptive Gradient Methods</a:t>
            </a:r>
            <a:endParaRPr lang="en-US" altLang="en-US" sz="3600" dirty="0"/>
          </a:p>
        </p:txBody>
      </p:sp>
      <p:sp>
        <p:nvSpPr>
          <p:cNvPr id="5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2105" y="1427480"/>
            <a:ext cx="12073890" cy="543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I-MTL: 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Towards Impartial Multi-Task Learning, ICLR 2020.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PCGrad: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Gradient Surgery for Multi-Task Learning, NeurIPS 2020.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GradDrop: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Optimizing Deep Multitask Models with Gradient Sign Dropout, NeurIPS2020.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GradVac: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Investigating and Improving MTO in Massively Multilingual Models, ICLR2021.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CAGrad: 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Conflict-Averse Gradient Descent for Multi-task Learning, NeurIPS 2021.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MTAdam:</a:t>
            </a:r>
            <a:r>
              <a:rPr lang="en-US" altLang="zh-CN" sz="20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 Automatic Balancing of Multiple Training Loss Terms, EMNLP 2021.</a:t>
            </a:r>
            <a:endParaRPr lang="en-US" altLang="zh-CN" sz="20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RotoGrad: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Gradient Homogenization in Multitask Learning, ICLR 2022.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Nash-MTL: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Multi-Task Learning as a Bargaining Game, ICML 2022.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Alighed-MTL: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Independent Component Alignment for Multi-Task Learning, CVPR 2023.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MoCo: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Mitigating Gradient Bias in Multi-Objective Learning, ICLR 2023.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DB-MTL: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Dual-Balancing for Multi-Task Learning, arXiv 2024.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......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3" name="内容占位符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2105" y="990600"/>
            <a:ext cx="801433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to find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59EE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a single solution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with balanced trade-off: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Different Adaptive Gradient Methods</a:t>
            </a:r>
            <a:endParaRPr lang="en-US" altLang="en-US" sz="3600" dirty="0"/>
          </a:p>
        </p:txBody>
      </p:sp>
      <p:sp>
        <p:nvSpPr>
          <p:cNvPr id="3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2105" y="1397000"/>
            <a:ext cx="11390630" cy="54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EPO: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Exact Pareto Optimal Search for Multi-Task Learning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,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ICML 2020.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Pareto </a:t>
            </a: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Exploration: 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Efficient Continuous Pareto Exploration in MTL</a:t>
            </a: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,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 ICML 2020.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XWC-MGDA: 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A MTL Framework </a:t>
            </a:r>
            <a:r>
              <a:rPr lang="en-US" altLang="zh-CN" sz="20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Induced by Pareto Stationarity, NeurIPS 2021.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MO-SVGD: </a:t>
            </a:r>
            <a:r>
              <a:rPr lang="en-US" altLang="zh-CN" sz="20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Multi-Objective Stein Variational Gradient Descent</a:t>
            </a:r>
            <a:r>
              <a:rPr lang="en-US" altLang="zh-CN" sz="20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,</a:t>
            </a:r>
            <a:r>
              <a:rPr lang="en-US" altLang="zh-CN" sz="20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NeurIPS 2021.</a:t>
            </a:r>
            <a:endParaRPr lang="en-US" altLang="zh-CN" sz="20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Stochastic Multi-Gradient Algorithm, </a:t>
            </a:r>
            <a:r>
              <a:rPr lang="en-US" altLang="zh-CN" sz="20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Annals of Operations Research 2021.</a:t>
            </a:r>
            <a:endParaRPr lang="en-US" altLang="zh-CN" sz="2000" b="1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Pareto Navigation Gradient Descen, </a:t>
            </a:r>
            <a:r>
              <a:rPr lang="en-US" altLang="zh-CN" sz="20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UAI 2022.</a:t>
            </a:r>
            <a:endParaRPr lang="en-US" altLang="zh-CN" sz="20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MT-SGD: </a:t>
            </a:r>
            <a:r>
              <a:rPr lang="en-US" altLang="zh-CN" sz="20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Stochastic Multiple Target Sampling Gradient Descent</a:t>
            </a:r>
            <a:r>
              <a:rPr lang="en-US" altLang="zh-CN" sz="20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, </a:t>
            </a:r>
            <a:r>
              <a:rPr lang="en-US" altLang="zh-CN" sz="20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NeurIPS 2022.</a:t>
            </a:r>
            <a:endParaRPr lang="en-US" altLang="zh-CN" sz="20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Multi-Objective Deep Learning with Adaptive Reference Vectors</a:t>
            </a: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, 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NeurIPS 2022.</a:t>
            </a:r>
            <a:endParaRPr lang="en-US" altLang="zh-CN" sz="20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Multi-Objective Learning using Hypervolume Maximization,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 EMO 2023.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On the Pareto Front of Multilingual Neural Machine Translation,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NeurIPS 2023.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Particle-WFR: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MOO via Wasserstein-Fisher-Rao Gradient Flow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,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AISTATS 2024.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......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2" name="内容占位符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2105" y="990600"/>
            <a:ext cx="801433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to find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59EE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a set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of diverse solutions: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Drawback of Adaptive Gradient Methods</a:t>
            </a:r>
            <a:endParaRPr lang="en-US" altLang="en-US" sz="3600" dirty="0"/>
          </a:p>
        </p:txBody>
      </p:sp>
      <p:sp>
        <p:nvSpPr>
          <p:cNvPr id="4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2105" y="1230630"/>
            <a:ext cx="801433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Multiple Gradient Descent Algorithm: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grpSp>
        <p:nvGrpSpPr>
          <p:cNvPr id="18437" name="组合 7"/>
          <p:cNvGrpSpPr/>
          <p:nvPr/>
        </p:nvGrpSpPr>
        <p:grpSpPr>
          <a:xfrm>
            <a:off x="2329180" y="1848485"/>
            <a:ext cx="6004560" cy="1217613"/>
            <a:chOff x="4940" y="4174"/>
            <a:chExt cx="9457" cy="1918"/>
          </a:xfrm>
        </p:grpSpPr>
        <p:sp>
          <p:nvSpPr>
            <p:cNvPr id="6" name="圆角矩形 5"/>
            <p:cNvSpPr/>
            <p:nvPr>
              <p:custDataLst>
                <p:tags r:id="rId2"/>
              </p:custDataLst>
            </p:nvPr>
          </p:nvSpPr>
          <p:spPr>
            <a:xfrm>
              <a:off x="4940" y="4174"/>
              <a:ext cx="9457" cy="1918"/>
            </a:xfrm>
            <a:prstGeom prst="roundRect">
              <a:avLst/>
            </a:prstGeom>
            <a:solidFill>
              <a:srgbClr val="DEC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pic>
          <p:nvPicPr>
            <p:cNvPr id="7" name="图片 6" descr="mylatex20230507_1456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082" y="4263"/>
              <a:ext cx="8736" cy="1638"/>
            </a:xfrm>
            <a:prstGeom prst="rect">
              <a:avLst/>
            </a:prstGeom>
          </p:spPr>
        </p:pic>
      </p:grpSp>
      <p:sp>
        <p:nvSpPr>
          <p:cNvPr id="8" name="内容占位符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2105" y="3229610"/>
            <a:ext cx="801433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Pareto Multi-Task Learning: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grpSp>
        <p:nvGrpSpPr>
          <p:cNvPr id="29706" name="组合 8"/>
          <p:cNvGrpSpPr/>
          <p:nvPr/>
        </p:nvGrpSpPr>
        <p:grpSpPr>
          <a:xfrm>
            <a:off x="899160" y="3769678"/>
            <a:ext cx="10306050" cy="1300162"/>
            <a:chOff x="1416" y="7273"/>
            <a:chExt cx="16228" cy="2046"/>
          </a:xfrm>
        </p:grpSpPr>
        <p:sp>
          <p:nvSpPr>
            <p:cNvPr id="9" name="圆角矩形 8"/>
            <p:cNvSpPr/>
            <p:nvPr>
              <p:custDataLst>
                <p:tags r:id="rId6"/>
              </p:custDataLst>
            </p:nvPr>
          </p:nvSpPr>
          <p:spPr>
            <a:xfrm>
              <a:off x="1416" y="7273"/>
              <a:ext cx="16229" cy="2046"/>
            </a:xfrm>
            <a:prstGeom prst="roundRect">
              <a:avLst/>
            </a:prstGeom>
            <a:solidFill>
              <a:srgbClr val="DEC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pic>
          <p:nvPicPr>
            <p:cNvPr id="16" name="图片 15" descr="mylatex20230507_153445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49" y="7401"/>
              <a:ext cx="15797" cy="1755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32105" y="5751195"/>
            <a:ext cx="11447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等线" panose="02010600030101010101" charset="-122"/>
              </a:rPr>
              <a:t>Need to solve a quadratic programming problem at each iteration (</a:t>
            </a:r>
            <a:r>
              <a:rPr lang="en-US" altLang="zh-CN" sz="2400" b="1" noProof="0" dirty="0">
                <a:ln>
                  <a:noFill/>
                </a:ln>
                <a:solidFill>
                  <a:srgbClr val="FFA5A5"/>
                </a:solidFill>
                <a:effectLst/>
                <a:uLnTx/>
                <a:uFillTx/>
                <a:latin typeface="+mn-ea"/>
                <a:sym typeface="等线" panose="02010600030101010101" charset="-122"/>
              </a:rPr>
              <a:t>up to millions!</a:t>
            </a:r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等线" panose="02010600030101010101" charset="-122"/>
              </a:rPr>
              <a:t>)</a:t>
            </a:r>
            <a:endParaRPr lang="en-US" altLang="zh-CN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Drawback of Current Methods</a:t>
            </a:r>
            <a:endParaRPr lang="en-US" altLang="en-US" sz="3600" dirty="0"/>
          </a:p>
        </p:txBody>
      </p:sp>
      <p:sp>
        <p:nvSpPr>
          <p:cNvPr id="2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580" y="991870"/>
            <a:ext cx="10835005" cy="20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Adaptive Gradient Methods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: high pre-iteration complexity</a:t>
            </a: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Linear Scalarization: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no 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solution on non-convex parts of the Pareto front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内容占位符 2"/>
          <p:cNvSpPr>
            <a:spLocks noGrp="1"/>
          </p:cNvSpPr>
          <p:nvPr>
            <p:ph idx="4294967295"/>
          </p:nvPr>
        </p:nvSpPr>
        <p:spPr>
          <a:xfrm>
            <a:off x="706438" y="1882775"/>
            <a:ext cx="10515600" cy="4351338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Finding a Single Pareto Solution</a:t>
            </a:r>
            <a:endParaRPr lang="en-US" altLang="zh-CN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 eaLnBrk="1" hangingPunct="1"/>
            <a:endParaRPr lang="en-US" altLang="zh-CN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 eaLnBrk="1" hangingPunct="1"/>
            <a:r>
              <a:rPr lang="en-US" altLang="zh-CN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Finding a Set of Pareto Solutions</a:t>
            </a:r>
            <a:endParaRPr lang="en-US" altLang="zh-CN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 eaLnBrk="1" hangingPunct="1"/>
            <a:endParaRPr lang="en-US" altLang="zh-CN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 eaLnBrk="1" hangingPunct="1"/>
            <a:r>
              <a:rPr lang="en-US" altLang="zh-CN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Learning the Whole Pareto Set</a:t>
            </a:r>
            <a:endParaRPr lang="en-US" altLang="zh-CN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 eaLnBrk="1" hangingPunct="1"/>
            <a:endParaRPr lang="en-US" altLang="zh-CN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 eaLnBrk="1" hangingPunct="1"/>
            <a:r>
              <a:rPr lang="en-US" altLang="zh-CN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Summary</a:t>
            </a:r>
            <a:endParaRPr lang="en-US" altLang="en-US" dirty="0">
              <a:sym typeface="等线" panose="02010600030101010101" charset="-122"/>
            </a:endParaRPr>
          </a:p>
        </p:txBody>
      </p:sp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Outline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Tchebycheff Scalarization</a:t>
            </a:r>
            <a:endParaRPr lang="en-US" altLang="en-US" sz="3600" dirty="0"/>
          </a:p>
        </p:txBody>
      </p:sp>
      <p:sp>
        <p:nvSpPr>
          <p:cNvPr id="2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580" y="991870"/>
            <a:ext cx="10835005" cy="332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Tchebycheff Scalarization (widely-used in EMO):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pic>
        <p:nvPicPr>
          <p:cNvPr id="5" name="图片 4" descr="CodeCogsEqn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0575" y="2111375"/>
            <a:ext cx="2990850" cy="4286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41400" y="2818130"/>
            <a:ext cx="9878060" cy="797560"/>
            <a:chOff x="2703" y="5037"/>
            <a:chExt cx="15556" cy="1256"/>
          </a:xfrm>
        </p:grpSpPr>
        <p:sp>
          <p:nvSpPr>
            <p:cNvPr id="9" name="圆角矩形 8"/>
            <p:cNvSpPr/>
            <p:nvPr>
              <p:custDataLst>
                <p:tags r:id="rId4"/>
              </p:custDataLst>
            </p:nvPr>
          </p:nvSpPr>
          <p:spPr>
            <a:xfrm>
              <a:off x="2703" y="5037"/>
              <a:ext cx="15557" cy="125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41" y="5037"/>
              <a:ext cx="15291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 b="1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等线" panose="02010600030101010101" charset="-122"/>
                </a:rPr>
                <a:t>Theorem (Choo &amp; Atkins, 1983).</a:t>
              </a:r>
              <a:r>
                <a:rPr lang="en-US" altLang="zh-CN" sz="200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等线" panose="02010600030101010101" charset="-122"/>
                </a:rPr>
                <a:t> A feasible solution is weakly Pareto optimal </a:t>
              </a:r>
              <a:r>
                <a:rPr lang="en-US" altLang="zh-CN" sz="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等线" panose="02010600030101010101" charset="-122"/>
                </a:rPr>
                <a:t>if and only if</a:t>
              </a:r>
              <a:r>
                <a:rPr lang="en-US" altLang="zh-CN" sz="200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等线" panose="02010600030101010101" charset="-122"/>
                </a:rPr>
                <a:t> it is an optimal solution of the Tchebycheff scalarization problem with some preference.</a:t>
              </a:r>
              <a:endPara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等线" panose="02010600030101010101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30" y="3966210"/>
            <a:ext cx="9488805" cy="26898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Tchebycheff Scalarization: Slow Convergence Rate</a:t>
            </a:r>
            <a:endParaRPr lang="zh-CN" altLang="en-US" sz="3600" dirty="0">
              <a:sym typeface="+mn-ea"/>
            </a:endParaRPr>
          </a:p>
        </p:txBody>
      </p:sp>
      <p:sp>
        <p:nvSpPr>
          <p:cNvPr id="2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580" y="991870"/>
            <a:ext cx="10835005" cy="112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Tchebycheff Scalarization </a:t>
            </a: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(widely-used in EMO)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pic>
        <p:nvPicPr>
          <p:cNvPr id="4" name="图片 3" descr="CodeCogsEqn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0575" y="2111375"/>
            <a:ext cx="2990850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3173730"/>
            <a:ext cx="10863580" cy="337756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5052060" y="2111375"/>
            <a:ext cx="738505" cy="520065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98340" y="2611755"/>
            <a:ext cx="20935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sym typeface="等线" panose="02010600030101010101" charset="-122"/>
              </a:rPr>
              <a:t>non-smooth!</a:t>
            </a:r>
            <a:endParaRPr lang="en-US" altLang="zh-CN" sz="24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sym typeface="等线" panose="0201060003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5725" y="3140075"/>
            <a:ext cx="4012565" cy="354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938770" y="3901440"/>
            <a:ext cx="37795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sym typeface="等线" panose="02010600030101010101" charset="-122"/>
              </a:rPr>
              <a:t>oscillation trajectory</a:t>
            </a:r>
            <a:endParaRPr lang="en-US" altLang="zh-CN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sym typeface="等线" panose="0201060003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等线" panose="02010600030101010101" charset="-122"/>
              </a:rPr>
              <a:t>slow convergence rate</a:t>
            </a:r>
            <a:endParaRPr lang="en-US" altLang="zh-CN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Smooth Tchebycheff Scalarization</a:t>
            </a:r>
            <a:endParaRPr lang="en-US" altLang="en-US" sz="3600" dirty="0">
              <a:sym typeface="+mn-ea"/>
            </a:endParaRPr>
          </a:p>
        </p:txBody>
      </p:sp>
      <p:sp>
        <p:nvSpPr>
          <p:cNvPr id="5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580" y="991870"/>
            <a:ext cx="10835005" cy="112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Tchebycheff Scalarization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pic>
        <p:nvPicPr>
          <p:cNvPr id="7" name="图片 6" descr="CodeCogsEqn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8465" y="2049780"/>
            <a:ext cx="2990850" cy="4286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9580" y="2689225"/>
            <a:ext cx="609600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latin typeface="+mn-ea"/>
                <a:sym typeface="等线" panose="02010600030101010101" charset="-122"/>
              </a:rPr>
              <a:t>Smooth Tchebycheff Scalarization</a:t>
            </a:r>
            <a:r>
              <a:rPr lang="en-US" altLang="zh-CN" sz="2400" b="1" baseline="30000" noProof="0" dirty="0">
                <a:ln>
                  <a:noFill/>
                </a:ln>
                <a:effectLst/>
                <a:uLnTx/>
                <a:uFillTx/>
                <a:latin typeface="+mn-ea"/>
                <a:sym typeface="等线" panose="02010600030101010101" charset="-122"/>
              </a:rPr>
              <a:t>1</a:t>
            </a: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latin typeface="+mn-ea"/>
                <a:sym typeface="等线" panose="02010600030101010101" charset="-122"/>
              </a:rPr>
              <a:t>:</a:t>
            </a:r>
            <a:endParaRPr lang="en-US" altLang="zh-CN" sz="2400" b="1" noProof="0" dirty="0">
              <a:ln>
                <a:noFill/>
              </a:ln>
              <a:effectLst/>
              <a:uLnTx/>
              <a:uFillTx/>
              <a:latin typeface="+mn-ea"/>
              <a:sym typeface="等线" panose="02010600030101010101" charset="-122"/>
            </a:endParaRPr>
          </a:p>
        </p:txBody>
      </p:sp>
      <p:pic>
        <p:nvPicPr>
          <p:cNvPr id="10" name="图片 9" descr="CodeCogsEqn (2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8465" y="3030220"/>
            <a:ext cx="3038475" cy="952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6525260"/>
            <a:ext cx="76396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 baseline="30000">
                <a:sym typeface="等线" panose="02010600030101010101" charset="-122"/>
              </a:rPr>
              <a:t>1</a:t>
            </a:r>
            <a:r>
              <a:rPr lang="en-US" altLang="zh-CN" sz="1400">
                <a:sym typeface="等线" panose="02010600030101010101" charset="-122"/>
              </a:rPr>
              <a:t>Lin et. al., Smooth Tchebycheff Scalarization for Multi-Objective Optimization, ICML 2024.</a:t>
            </a:r>
            <a:endParaRPr lang="en-US" altLang="zh-CN" sz="1400">
              <a:sym typeface="等线" panose="0201060003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840" y="1226820"/>
            <a:ext cx="5939790" cy="44043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Smooth Tchebycheff Scalarization</a:t>
            </a:r>
            <a:endParaRPr lang="en-US" altLang="en-US" sz="3600" dirty="0">
              <a:sym typeface="+mn-ea"/>
            </a:endParaRPr>
          </a:p>
        </p:txBody>
      </p:sp>
      <p:sp>
        <p:nvSpPr>
          <p:cNvPr id="5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580" y="991870"/>
            <a:ext cx="10835005" cy="112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Tchebycheff Scalarization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pic>
        <p:nvPicPr>
          <p:cNvPr id="7" name="图片 6" descr="CodeCogsEqn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8465" y="2049780"/>
            <a:ext cx="2990850" cy="4286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9580" y="2689225"/>
            <a:ext cx="609600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latin typeface="+mn-ea"/>
                <a:sym typeface="等线" panose="02010600030101010101" charset="-122"/>
              </a:rPr>
              <a:t>Smooth Tchebycheff Scalarization</a:t>
            </a:r>
            <a:r>
              <a:rPr lang="en-US" altLang="zh-CN" sz="2400" b="1" baseline="30000" noProof="0" dirty="0">
                <a:ln>
                  <a:noFill/>
                </a:ln>
                <a:effectLst/>
                <a:uLnTx/>
                <a:uFillTx/>
                <a:latin typeface="+mn-ea"/>
                <a:sym typeface="等线" panose="02010600030101010101" charset="-122"/>
              </a:rPr>
              <a:t>1</a:t>
            </a: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latin typeface="+mn-ea"/>
                <a:sym typeface="等线" panose="02010600030101010101" charset="-122"/>
              </a:rPr>
              <a:t>:</a:t>
            </a:r>
            <a:endParaRPr lang="en-US" altLang="zh-CN" sz="2400" b="1" noProof="0" dirty="0">
              <a:ln>
                <a:noFill/>
              </a:ln>
              <a:effectLst/>
              <a:uLnTx/>
              <a:uFillTx/>
              <a:latin typeface="+mn-ea"/>
              <a:sym typeface="等线" panose="02010600030101010101" charset="-122"/>
            </a:endParaRPr>
          </a:p>
        </p:txBody>
      </p:sp>
      <p:pic>
        <p:nvPicPr>
          <p:cNvPr id="10" name="图片 9" descr="CodeCogsEqn (2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8465" y="3030220"/>
            <a:ext cx="3038475" cy="952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6525260"/>
            <a:ext cx="76396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 baseline="30000">
                <a:sym typeface="等线" panose="02010600030101010101" charset="-122"/>
              </a:rPr>
              <a:t>1</a:t>
            </a:r>
            <a:r>
              <a:rPr lang="en-US" altLang="zh-CN" sz="1400">
                <a:sym typeface="等线" panose="02010600030101010101" charset="-122"/>
              </a:rPr>
              <a:t>Lin et. al., Smooth Tchebycheff Scalarization for Multi-Objective Optimization, ICML 2024.</a:t>
            </a:r>
            <a:endParaRPr lang="en-US" altLang="zh-CN" sz="1400">
              <a:sym typeface="等线" panose="0201060003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840" y="1226820"/>
            <a:ext cx="5939790" cy="44043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5625" y="4349750"/>
            <a:ext cx="6096000" cy="1344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等线" panose="02010600030101010101" charset="-122"/>
              </a:rPr>
              <a:t>STCH is smooth (e.g., differentiable)</a:t>
            </a:r>
            <a:endParaRPr lang="en-US" altLang="zh-CN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sym typeface="等线" panose="02010600030101010101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等线" panose="02010600030101010101" charset="-122"/>
              </a:rPr>
              <a:t>TCH is bounded by STCH</a:t>
            </a:r>
            <a:endParaRPr lang="en-US" altLang="zh-CN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sym typeface="等线" panose="02010600030101010101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等线" panose="02010600030101010101" charset="-122"/>
              </a:rPr>
              <a:t>STCH -&gt; TCH if u -&gt; 0</a:t>
            </a:r>
            <a:endParaRPr lang="en-US" altLang="zh-CN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Smooth Tchebycheff Scalarization: Theoretical Properties</a:t>
            </a:r>
            <a:endParaRPr lang="en-US" altLang="en-US" sz="3600" dirty="0">
              <a:sym typeface="+mn-ea"/>
            </a:endParaRPr>
          </a:p>
        </p:txBody>
      </p:sp>
      <p:sp>
        <p:nvSpPr>
          <p:cNvPr id="2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580" y="857885"/>
            <a:ext cx="10835005" cy="332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Smooth Tchebycheff Scalarization: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53770" y="2925445"/>
            <a:ext cx="10937240" cy="797560"/>
            <a:chOff x="1502" y="5135"/>
            <a:chExt cx="17224" cy="1256"/>
          </a:xfrm>
        </p:grpSpPr>
        <p:grpSp>
          <p:nvGrpSpPr>
            <p:cNvPr id="11" name="组合 10"/>
            <p:cNvGrpSpPr/>
            <p:nvPr/>
          </p:nvGrpSpPr>
          <p:grpSpPr>
            <a:xfrm>
              <a:off x="1502" y="5135"/>
              <a:ext cx="17225" cy="1257"/>
              <a:chOff x="2703" y="5037"/>
              <a:chExt cx="15557" cy="1257"/>
            </a:xfrm>
          </p:grpSpPr>
          <p:sp>
            <p:nvSpPr>
              <p:cNvPr id="9" name="圆角矩形 8"/>
              <p:cNvSpPr/>
              <p:nvPr>
                <p:custDataLst>
                  <p:tags r:id="rId2"/>
                </p:custDataLst>
              </p:nvPr>
            </p:nvSpPr>
            <p:spPr>
              <a:xfrm>
                <a:off x="2703" y="5037"/>
                <a:ext cx="15557" cy="125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841" y="5037"/>
                <a:ext cx="15291" cy="11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2000" b="1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等线" panose="02010600030101010101" charset="-122"/>
                  </a:rPr>
                  <a:t>Theorem 1(Pareto Optimality).</a:t>
                </a:r>
                <a:r>
                  <a:rPr lang="en-US" altLang="zh-CN" sz="2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等线" panose="02010600030101010101" charset="-122"/>
                  </a:rPr>
                  <a:t> The optimal solution of STCH scalarization is weakly Pareto optimal. In addition, it is Pareto optimal if (1)                or (2) the optimal solution is unique.</a:t>
                </a:r>
                <a:endParaRPr lang="en-US" altLang="zh-CN" sz="200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等线" panose="02010600030101010101" charset="-122"/>
                </a:endParaRPr>
              </a:p>
            </p:txBody>
          </p:sp>
        </p:grpSp>
        <p:pic>
          <p:nvPicPr>
            <p:cNvPr id="7" name="图片 6" descr="CodeCogsEqn (3)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7" y="5782"/>
              <a:ext cx="1455" cy="375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0" y="6525260"/>
            <a:ext cx="76396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>
                <a:sym typeface="等线" panose="02010600030101010101" charset="-122"/>
              </a:rPr>
              <a:t>Lin et. al., Smooth Tchebycheff Scalarization for Multi-Objective Optimization, ICML 2024.</a:t>
            </a:r>
            <a:endParaRPr lang="en-US" altLang="zh-CN" sz="1400">
              <a:sym typeface="等线" panose="0201060003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53770" y="3958590"/>
            <a:ext cx="10937240" cy="1127760"/>
            <a:chOff x="1502" y="6810"/>
            <a:chExt cx="17224" cy="1776"/>
          </a:xfrm>
        </p:grpSpPr>
        <p:grpSp>
          <p:nvGrpSpPr>
            <p:cNvPr id="12" name="组合 11"/>
            <p:cNvGrpSpPr/>
            <p:nvPr/>
          </p:nvGrpSpPr>
          <p:grpSpPr>
            <a:xfrm>
              <a:off x="1502" y="6810"/>
              <a:ext cx="17225" cy="1776"/>
              <a:chOff x="2703" y="5037"/>
              <a:chExt cx="15557" cy="1257"/>
            </a:xfrm>
          </p:grpSpPr>
          <p:sp>
            <p:nvSpPr>
              <p:cNvPr id="13" name="圆角矩形 12"/>
              <p:cNvSpPr/>
              <p:nvPr>
                <p:custDataLst>
                  <p:tags r:id="rId5"/>
                </p:custDataLst>
              </p:nvPr>
            </p:nvSpPr>
            <p:spPr>
              <a:xfrm>
                <a:off x="2703" y="5037"/>
                <a:ext cx="15557" cy="125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841" y="5037"/>
                <a:ext cx="15291" cy="11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2000" b="1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等线" panose="02010600030101010101" charset="-122"/>
                  </a:rPr>
                  <a:t>Theorem 2(All Pareto Solutions).</a:t>
                </a:r>
                <a:r>
                  <a:rPr lang="en-US" altLang="zh-CN" sz="2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等线" panose="02010600030101010101" charset="-122"/>
                  </a:rPr>
                  <a:t> There exists a      such that, for any                    , every Pareto solution of the original multi-objective optimization problem is an optimal solution of the STCH scalarization with some valid preference   .</a:t>
                </a:r>
                <a:endParaRPr lang="en-US" altLang="zh-CN" sz="200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等线" panose="02010600030101010101" charset="-122"/>
                </a:endParaRPr>
              </a:p>
            </p:txBody>
          </p:sp>
        </p:grpSp>
        <p:pic>
          <p:nvPicPr>
            <p:cNvPr id="19" name="图片 18" descr="CodeCogsEqn (6)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18" y="7958"/>
              <a:ext cx="210" cy="285"/>
            </a:xfrm>
            <a:prstGeom prst="rect">
              <a:avLst/>
            </a:prstGeom>
          </p:spPr>
        </p:pic>
        <p:pic>
          <p:nvPicPr>
            <p:cNvPr id="20" name="图片 19" descr="CodeCogsEqn (5)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189" y="6944"/>
              <a:ext cx="1935" cy="420"/>
            </a:xfrm>
            <a:prstGeom prst="rect">
              <a:avLst/>
            </a:prstGeom>
          </p:spPr>
        </p:pic>
        <p:pic>
          <p:nvPicPr>
            <p:cNvPr id="21" name="图片 20" descr="CodeCogsEqn (4)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79" y="6944"/>
              <a:ext cx="390" cy="420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 rot="0">
            <a:off x="953770" y="5299710"/>
            <a:ext cx="10937875" cy="787400"/>
            <a:chOff x="2703" y="5037"/>
            <a:chExt cx="15557" cy="1257"/>
          </a:xfrm>
        </p:grpSpPr>
        <p:sp>
          <p:nvSpPr>
            <p:cNvPr id="25" name="圆角矩形 24"/>
            <p:cNvSpPr/>
            <p:nvPr>
              <p:custDataLst>
                <p:tags r:id="rId12"/>
              </p:custDataLst>
            </p:nvPr>
          </p:nvSpPr>
          <p:spPr>
            <a:xfrm>
              <a:off x="2703" y="5037"/>
              <a:ext cx="15557" cy="125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41" y="5037"/>
              <a:ext cx="15291" cy="11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 b="1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等线" panose="02010600030101010101" charset="-122"/>
                </a:rPr>
                <a:t>Theorem 3(Pareto Stationary Solutions).</a:t>
              </a:r>
              <a:r>
                <a:rPr lang="en-US" altLang="zh-CN" sz="200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等线" panose="02010600030101010101" charset="-122"/>
                </a:rPr>
                <a:t> If there exists a solution    such that                                  , then    is a Pareto stationary solution of the original multi-objective optimization problem.</a:t>
              </a:r>
              <a:endPara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等线" panose="02010600030101010101" charset="-122"/>
              </a:endParaRPr>
            </a:p>
          </p:txBody>
        </p:sp>
      </p:grpSp>
      <p:pic>
        <p:nvPicPr>
          <p:cNvPr id="28" name="图片 27" descr="CodeCogsEqn (9)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75930" y="5357495"/>
            <a:ext cx="114300" cy="257175"/>
          </a:xfrm>
          <a:prstGeom prst="rect">
            <a:avLst/>
          </a:prstGeom>
        </p:spPr>
      </p:pic>
      <p:pic>
        <p:nvPicPr>
          <p:cNvPr id="29" name="图片 28" descr="CodeCogsEqn (8)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74810" y="5341620"/>
            <a:ext cx="2076450" cy="400050"/>
          </a:xfrm>
          <a:prstGeom prst="rect">
            <a:avLst/>
          </a:prstGeom>
        </p:spPr>
      </p:pic>
      <p:pic>
        <p:nvPicPr>
          <p:cNvPr id="30" name="图片 29" descr="CodeCogsEqn (9)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28775" y="5666740"/>
            <a:ext cx="114300" cy="257175"/>
          </a:xfrm>
          <a:prstGeom prst="rect">
            <a:avLst/>
          </a:prstGeom>
        </p:spPr>
      </p:pic>
      <p:pic>
        <p:nvPicPr>
          <p:cNvPr id="31" name="图片 30" descr="CodeCogsEqn (10)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08830" y="1737995"/>
            <a:ext cx="45053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Smooth Tchebycheff Scalarization</a:t>
            </a:r>
            <a:endParaRPr lang="en-US" altLang="en-US" sz="360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95600"/>
            <a:ext cx="11551920" cy="3962400"/>
          </a:xfrm>
          <a:prstGeom prst="rect">
            <a:avLst/>
          </a:prstGeom>
        </p:spPr>
      </p:pic>
      <p:sp>
        <p:nvSpPr>
          <p:cNvPr id="5" name="内容占位符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580" y="857885"/>
            <a:ext cx="10835005" cy="332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Smooth Tchebycheff Scalarization: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pic>
        <p:nvPicPr>
          <p:cNvPr id="6" name="图片 5" descr="CodeCogsEqn (10)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8830" y="1737995"/>
            <a:ext cx="4505325" cy="952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6525260"/>
            <a:ext cx="76396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>
                <a:sym typeface="等线" panose="02010600030101010101" charset="-122"/>
              </a:rPr>
              <a:t>Lin et. al., Smooth Tchebycheff Scalarization for Multi-Objective Optimization, ICML 2024.</a:t>
            </a:r>
            <a:endParaRPr lang="en-US" altLang="zh-CN" sz="1400"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Smooth Tchebycheff Scalarization</a:t>
            </a:r>
            <a:endParaRPr lang="en-US" altLang="en-US" sz="3600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640" y="1475740"/>
            <a:ext cx="10875010" cy="1802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6525260"/>
            <a:ext cx="76396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>
                <a:sym typeface="等线" panose="02010600030101010101" charset="-122"/>
              </a:rPr>
              <a:t>Lin et. al., Smooth Tchebycheff Scalarization for Multi-Objective Optimization, ICML 2024.</a:t>
            </a:r>
            <a:endParaRPr lang="en-US" altLang="zh-CN" sz="1400"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ym typeface="+mn-ea"/>
              </a:rPr>
              <a:t>Smooth Tchebycheff Scalarization</a:t>
            </a:r>
            <a:endParaRPr lang="en-US" altLang="en-US" sz="360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9990" y="870585"/>
            <a:ext cx="6327140" cy="551942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216900" y="1003935"/>
            <a:ext cx="588010" cy="538607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0" y="6525260"/>
            <a:ext cx="76396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>
                <a:sym typeface="等线" panose="02010600030101010101" charset="-122"/>
              </a:rPr>
              <a:t>Lin et. al., Smooth Tchebycheff Scalarization for Multi-Objective Optimization, ICML 2024.</a:t>
            </a:r>
            <a:endParaRPr lang="en-US" altLang="zh-CN" sz="1400"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500" y="4545648"/>
            <a:ext cx="111506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  <a:sym typeface="等线" panose="02010600030101010101" charset="-122"/>
              </a:rPr>
              <a:t>Pareto set could be a low-dimensional </a:t>
            </a: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  <a:sym typeface="等线" panose="02010600030101010101" charset="-122"/>
              </a:rPr>
              <a:t>manifold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Calibri" panose="020F0502020204030204" pitchFamily="34" charset="0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  <a:sym typeface="等线" panose="02010600030101010101" charset="-122"/>
              </a:rPr>
              <a:t>A </a:t>
            </a: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  <a:sym typeface="等线" panose="02010600030101010101" charset="-122"/>
              </a:rPr>
              <a:t>finite set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  <a:sym typeface="等线" panose="02010600030101010101" charset="-122"/>
              </a:rPr>
              <a:t> is not enough to cover the whole Pareto set</a:t>
            </a:r>
            <a:endParaRPr lang="en-US" altLang="zh-CN" sz="240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User’s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most prefered solution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(s) is typically not in the finite set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pic>
        <p:nvPicPr>
          <p:cNvPr id="5" name="图片 4" descr="re37_moe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75" y="987425"/>
            <a:ext cx="2779014" cy="2568321"/>
          </a:xfrm>
          <a:prstGeom prst="rect">
            <a:avLst/>
          </a:prstGeom>
        </p:spPr>
      </p:pic>
      <p:pic>
        <p:nvPicPr>
          <p:cNvPr id="8" name="图片 7" descr="re37_eps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780" y="987425"/>
            <a:ext cx="2779110" cy="2568854"/>
          </a:xfrm>
          <a:prstGeom prst="rect">
            <a:avLst/>
          </a:prstGeom>
        </p:spPr>
      </p:pic>
      <p:sp>
        <p:nvSpPr>
          <p:cNvPr id="108" name="Google Shape;108;p15"/>
          <p:cNvSpPr txBox="1"/>
          <p:nvPr/>
        </p:nvSpPr>
        <p:spPr>
          <a:xfrm>
            <a:off x="1261110" y="3676650"/>
            <a:ext cx="10629900" cy="80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</a:pPr>
            <a:r>
              <a:rPr lang="en-US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                       Multi-Objective Rocket Injector Design</a:t>
            </a:r>
            <a:endParaRPr lang="en-US"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</a:pPr>
            <a:r>
              <a:rPr lang="en-US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(</a:t>
            </a:r>
            <a:r>
              <a:rPr lang="en-US" sz="2000" b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injector face </a:t>
            </a:r>
            <a:r>
              <a:rPr lang="en-US" sz="20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temperature</a:t>
            </a:r>
            <a:r>
              <a:rPr lang="en-US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v.s. </a:t>
            </a:r>
            <a:r>
              <a:rPr lang="en-US" sz="20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inlet </a:t>
            </a:r>
            <a:r>
              <a:rPr lang="en-US" sz="2000" b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distance</a:t>
            </a:r>
            <a:r>
              <a:rPr lang="en-US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v.s. </a:t>
            </a:r>
            <a:r>
              <a:rPr lang="en-US" sz="2000" b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post tip temperature</a:t>
            </a:r>
            <a:r>
              <a:rPr lang="en-US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)  </a:t>
            </a:r>
            <a:endParaRPr lang="en-US"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2195195"/>
            <a:ext cx="17500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Font typeface="Wingdings" panose="05000000000000000000" charset="0"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  <a:sym typeface="等线" panose="02010600030101010101" charset="-122"/>
              </a:rPr>
              <a:t>Classical MOEA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  <a:sym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62135" y="2195195"/>
            <a:ext cx="22415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Font typeface="Wingdings" panose="05000000000000000000" charset="0"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  <a:sym typeface="等线" panose="02010600030101010101" charset="-122"/>
              </a:rPr>
              <a:t>Pareto Set Learning 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  <a:sym typeface="等线" panose="02010600030101010101" charset="-122"/>
            </a:endParaRPr>
          </a:p>
          <a:p>
            <a:pPr algn="l">
              <a:buFont typeface="Wingdings" panose="05000000000000000000" charset="0"/>
            </a:pPr>
            <a:endParaRPr lang="en-US" altLang="zh-CN" sz="200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  <a:sym typeface="等线" panose="02010600030101010101" charset="-122"/>
            </a:endParaRPr>
          </a:p>
        </p:txBody>
      </p:sp>
      <p:sp>
        <p:nvSpPr>
          <p:cNvPr id="54" name="标题 1"/>
          <p:cNvSpPr>
            <a:spLocks noGrp="1"/>
          </p:cNvSpPr>
          <p:nvPr/>
        </p:nvSpPr>
        <p:spPr>
          <a:xfrm>
            <a:off x="0" y="0"/>
            <a:ext cx="115951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A </a:t>
            </a:r>
            <a:r>
              <a:rPr lang="en-US" altLang="en-US" sz="3600" dirty="0">
                <a:sym typeface="+mn-ea"/>
              </a:rPr>
              <a:t>Finite </a:t>
            </a:r>
            <a:r>
              <a:rPr lang="en-US" altLang="en-US" sz="3600" dirty="0"/>
              <a:t>Set of Solutions is Not Enough</a:t>
            </a:r>
            <a:endParaRPr lang="en-US" altLang="en-US" sz="3600" dirty="0"/>
          </a:p>
        </p:txBody>
      </p:sp>
      <p:sp>
        <p:nvSpPr>
          <p:cNvPr id="49" name="文本框 3"/>
          <p:cNvSpPr txBox="1"/>
          <p:nvPr/>
        </p:nvSpPr>
        <p:spPr>
          <a:xfrm>
            <a:off x="44450" y="6144895"/>
            <a:ext cx="12336145" cy="9188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r>
              <a:rPr lang="en-US" altLang="zh-CN" sz="1400">
                <a:sym typeface="+mn-ea"/>
              </a:rPr>
              <a:t>Claus Hillermeier, Generalized homotopy approach to multiobjective optimization.</a:t>
            </a:r>
            <a:r>
              <a:rPr lang="en-US" altLang="zh-CN" sz="1400" b="1">
                <a:sym typeface="+mn-ea"/>
              </a:rPr>
              <a:t> </a:t>
            </a:r>
            <a:r>
              <a:rPr lang="en-US" altLang="zh-CN" sz="1400">
                <a:sym typeface="+mn-ea"/>
              </a:rPr>
              <a:t>Journal of Optimization Theory and Applications 2001.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Zhang, Zhou, and Jin, RM-MEDA: A Regularity Model-Based Multiobjective Estimation of Distribution Algorithm.</a:t>
            </a:r>
            <a:r>
              <a:rPr lang="en-US" altLang="zh-CN" sz="1400" b="1">
                <a:sym typeface="+mn-ea"/>
              </a:rPr>
              <a:t> </a:t>
            </a:r>
            <a:r>
              <a:rPr lang="en-US" altLang="zh-CN" sz="1400">
                <a:sym typeface="+mn-ea"/>
              </a:rPr>
              <a:t>IEEE Trans. on </a:t>
            </a:r>
            <a:r>
              <a:rPr lang="en-US" altLang="zh-CN" sz="1400">
                <a:sym typeface="+mn-ea"/>
              </a:rPr>
              <a:t>Evolutionary Computation </a:t>
            </a:r>
            <a:r>
              <a:rPr lang="en-US" altLang="zh-CN" sz="1400">
                <a:sym typeface="+mn-ea"/>
              </a:rPr>
              <a:t>2008.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Giagkiozis and Fleming,</a:t>
            </a:r>
            <a:r>
              <a:rPr lang="en-US" altLang="zh-CN" sz="1400" b="1">
                <a:sym typeface="+mn-ea"/>
              </a:rPr>
              <a:t> </a:t>
            </a:r>
            <a:r>
              <a:rPr lang="en-US" altLang="zh-CN" sz="1400">
                <a:sym typeface="+mn-ea"/>
              </a:rPr>
              <a:t>Pareto front estimation for decision making.</a:t>
            </a:r>
            <a:r>
              <a:rPr lang="en-US" altLang="zh-CN" sz="1400" b="1">
                <a:sym typeface="+mn-ea"/>
              </a:rPr>
              <a:t> </a:t>
            </a:r>
            <a:r>
              <a:rPr lang="en-US" altLang="zh-CN" sz="1400">
                <a:sym typeface="+mn-ea"/>
              </a:rPr>
              <a:t>Evolutionary Computation 2014.</a:t>
            </a:r>
            <a:endParaRPr lang="en-US" altLang="zh-CN" sz="1400">
              <a:sym typeface="+mn-ea"/>
            </a:endParaRPr>
          </a:p>
          <a:p>
            <a:endParaRPr lang="en-US" altLang="zh-CN" sz="1600">
              <a:sym typeface="+mn-ea"/>
            </a:endParaRPr>
          </a:p>
          <a:p>
            <a:endParaRPr lang="en-US" altLang="zh-CN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Learning the Whole Pareto Set/Front</a:t>
            </a:r>
            <a:endParaRPr lang="en-US" altLang="en-US" sz="3600" dirty="0"/>
          </a:p>
        </p:txBody>
      </p:sp>
      <p:sp>
        <p:nvSpPr>
          <p:cNvPr id="3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750" y="981075"/>
            <a:ext cx="9972675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Goal: </a:t>
            </a:r>
            <a:r>
              <a:rPr lang="en-US" altLang="zh-CN" sz="24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Find </a:t>
            </a:r>
            <a:r>
              <a:rPr lang="en-US" altLang="zh-CN" sz="2400" strike="noStrike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a Pareto optimal solution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33795" name="文本框 4"/>
          <p:cNvSpPr txBox="1"/>
          <p:nvPr>
            <p:custDataLst>
              <p:tags r:id="rId2"/>
            </p:custDataLst>
          </p:nvPr>
        </p:nvSpPr>
        <p:spPr>
          <a:xfrm>
            <a:off x="1939925" y="1314450"/>
            <a:ext cx="6096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latin typeface="等线" panose="02010600030101010101" charset="-122"/>
                <a:sym typeface="等线" panose="02010600030101010101" charset="-122"/>
              </a:rPr>
              <a:t>a set of diverse Pareto solutions</a:t>
            </a:r>
            <a:endParaRPr lang="en-US" altLang="zh-CN" sz="2400" dirty="0">
              <a:latin typeface="等线" panose="02010600030101010101" charset="-122"/>
              <a:sym typeface="等线" panose="02010600030101010101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>
            <a:off x="2011363" y="1200150"/>
            <a:ext cx="3343275" cy="9525"/>
          </a:xfrm>
          <a:prstGeom prst="line">
            <a:avLst/>
          </a:prstGeom>
          <a:ln w="25400">
            <a:solidFill>
              <a:srgbClr val="FF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>
            <p:custDataLst>
              <p:tags r:id="rId4"/>
            </p:custDataLst>
          </p:nvPr>
        </p:nvCxnSpPr>
        <p:spPr>
          <a:xfrm>
            <a:off x="2011363" y="1539875"/>
            <a:ext cx="4195763" cy="11113"/>
          </a:xfrm>
          <a:prstGeom prst="line">
            <a:avLst/>
          </a:prstGeom>
          <a:ln w="25400">
            <a:solidFill>
              <a:srgbClr val="FF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文本框 3"/>
          <p:cNvSpPr txBox="1"/>
          <p:nvPr>
            <p:custDataLst>
              <p:tags r:id="rId5"/>
            </p:custDataLst>
          </p:nvPr>
        </p:nvSpPr>
        <p:spPr>
          <a:xfrm>
            <a:off x="1933575" y="1679575"/>
            <a:ext cx="70072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latin typeface="等线" panose="02010600030101010101" charset="-122"/>
                <a:sym typeface="等线" panose="02010600030101010101" charset="-122"/>
              </a:rPr>
              <a:t>a model to approximate the whole Pareto set </a:t>
            </a:r>
            <a:endParaRPr lang="en-US" altLang="zh-CN" sz="2400" dirty="0">
              <a:latin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3799" name="文本框 3"/>
          <p:cNvSpPr txBox="1"/>
          <p:nvPr>
            <p:custDataLst>
              <p:tags r:id="rId6"/>
            </p:custDataLst>
          </p:nvPr>
        </p:nvSpPr>
        <p:spPr>
          <a:xfrm>
            <a:off x="19050" y="6471285"/>
            <a:ext cx="11790363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ym typeface="+mn-ea"/>
              </a:rPr>
              <a:t>Lin et. al., Controllable Pareto Multi-Task Learning, arXiv 2020.</a:t>
            </a:r>
            <a:endParaRPr lang="en-US" altLang="zh-CN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Multi-Task Leanring (MTL)</a:t>
            </a:r>
            <a:endParaRPr lang="en-US" altLang="en-US" sz="3600" dirty="0"/>
          </a:p>
        </p:txBody>
      </p:sp>
      <p:sp>
        <p:nvSpPr>
          <p:cNvPr id="21" name="内容占位符 2"/>
          <p:cNvSpPr>
            <a:spLocks noChangeArrowheads="1"/>
          </p:cNvSpPr>
          <p:nvPr/>
        </p:nvSpPr>
        <p:spPr bwMode="auto">
          <a:xfrm>
            <a:off x="701675" y="4000500"/>
            <a:ext cx="8980805" cy="141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MTL: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s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olve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multiple related tasks at the same time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Gradient-based Optimization: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train deep neural network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Classic MTL Loss (Linear Scalarization):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13315" name="文本框 3"/>
          <p:cNvSpPr txBox="1"/>
          <p:nvPr>
            <p:custDataLst>
              <p:tags r:id="rId1"/>
            </p:custDataLst>
          </p:nvPr>
        </p:nvSpPr>
        <p:spPr>
          <a:xfrm>
            <a:off x="19050" y="6451600"/>
            <a:ext cx="11790363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latin typeface="Calibri" panose="020F0502020204030204" pitchFamily="34" charset="0"/>
              </a:rPr>
              <a:t>Kendall et. al., Multi-Task Learning Using Uncertainty to Weigh Losses for Scene Geometry and Semantics, CVPR 2018.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pic>
        <p:nvPicPr>
          <p:cNvPr id="6" name="图片 5" descr="mylatex20230507_09271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5925" y="5566410"/>
            <a:ext cx="3142615" cy="558800"/>
          </a:xfrm>
          <a:prstGeom prst="rect">
            <a:avLst/>
          </a:prstGeom>
        </p:spPr>
      </p:pic>
      <p:grpSp>
        <p:nvGrpSpPr>
          <p:cNvPr id="13317" name="组合 4"/>
          <p:cNvGrpSpPr/>
          <p:nvPr/>
        </p:nvGrpSpPr>
        <p:grpSpPr>
          <a:xfrm>
            <a:off x="2419350" y="1243330"/>
            <a:ext cx="7497445" cy="2386965"/>
            <a:chOff x="2005" y="1792"/>
            <a:chExt cx="15272" cy="4862"/>
          </a:xfrm>
        </p:grpSpPr>
        <p:pic>
          <p:nvPicPr>
            <p:cNvPr id="13318" name="图片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005" y="1824"/>
              <a:ext cx="13764" cy="47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>
              <p:custDataLst>
                <p:tags r:id="rId6"/>
              </p:custDataLst>
            </p:nvPr>
          </p:nvSpPr>
          <p:spPr>
            <a:xfrm>
              <a:off x="11297" y="1792"/>
              <a:ext cx="5980" cy="4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Pareto Set Learning </a:t>
            </a:r>
            <a:endParaRPr lang="en-US" altLang="en-US" sz="3600" dirty="0"/>
          </a:p>
        </p:txBody>
      </p:sp>
      <p:sp>
        <p:nvSpPr>
          <p:cNvPr id="3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750" y="981075"/>
            <a:ext cx="99726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Goal: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Build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r>
              <a:rPr lang="en-US" altLang="zh-CN" sz="2400" strike="noStrike" noProof="0" dirty="0">
                <a:latin typeface="+mn-ea"/>
                <a:ea typeface="+mn-ea"/>
                <a:cs typeface="+mn-cs"/>
                <a:sym typeface="等线" panose="02010600030101010101" charset="-122"/>
              </a:rPr>
              <a:t>a model to approximate the whole Pareto set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pic>
        <p:nvPicPr>
          <p:cNvPr id="34819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3850" y="1817688"/>
            <a:ext cx="11387138" cy="2722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文本框 201"/>
          <p:cNvSpPr txBox="1"/>
          <p:nvPr>
            <p:custDataLst>
              <p:tags r:id="rId4"/>
            </p:custDataLst>
          </p:nvPr>
        </p:nvSpPr>
        <p:spPr>
          <a:xfrm>
            <a:off x="361950" y="4803775"/>
            <a:ext cx="12233275" cy="828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Calibri" panose="020F0502020204030204" pitchFamily="34" charset="0"/>
              </a:rPr>
              <a:t>By adjusting the </a:t>
            </a:r>
            <a:r>
              <a:rPr lang="en-GB" altLang="zh-CN" sz="2400" b="1">
                <a:solidFill>
                  <a:srgbClr val="4A86E8"/>
                </a:solidFill>
                <a:latin typeface="Calibri" panose="020F0502020204030204"/>
                <a:ea typeface="Calibri" panose="020F0502020204030204"/>
              </a:rPr>
              <a:t>preferences</a:t>
            </a:r>
            <a:r>
              <a:rPr lang="en-US" altLang="zh-CN" sz="2400">
                <a:latin typeface="Calibri" panose="020F0502020204030204" pitchFamily="34" charset="0"/>
              </a:rPr>
              <a:t>, d</a:t>
            </a:r>
            <a:r>
              <a:rPr lang="zh-CN" altLang="en-US" sz="2400">
                <a:latin typeface="Calibri" panose="020F0502020204030204" pitchFamily="34" charset="0"/>
                <a:ea typeface="等线" panose="02010600030101010101" charset="-122"/>
              </a:rPr>
              <a:t>ecision-makers </a:t>
            </a:r>
            <a:r>
              <a:rPr lang="en-US" altLang="zh-CN" sz="2400">
                <a:latin typeface="Calibri" panose="020F0502020204030204" pitchFamily="34" charset="0"/>
              </a:rPr>
              <a:t>can </a:t>
            </a:r>
            <a:r>
              <a:rPr lang="zh-CN" altLang="en-US" sz="2400">
                <a:latin typeface="Calibri" panose="020F0502020204030204" pitchFamily="34" charset="0"/>
                <a:ea typeface="等线" panose="02010600030101010101" charset="-122"/>
              </a:rPr>
              <a:t>explore any trade-off </a:t>
            </a:r>
            <a:r>
              <a:rPr lang="en-US" altLang="zh-CN" sz="2400" b="1">
                <a:solidFill>
                  <a:srgbClr val="FF7373"/>
                </a:solidFill>
                <a:latin typeface="Calibri" panose="020F0502020204030204" pitchFamily="34" charset="0"/>
              </a:rPr>
              <a:t>Pareto solutions</a:t>
            </a:r>
            <a:r>
              <a:rPr lang="en-US" altLang="zh-CN" sz="2400">
                <a:latin typeface="Calibri" panose="020F0502020204030204" pitchFamily="34" charset="0"/>
              </a:rPr>
              <a:t> 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 sz="2400">
                <a:latin typeface="Calibri" panose="020F0502020204030204" pitchFamily="34" charset="0"/>
              </a:rPr>
              <a:t>on the approximate Pareto set/front.</a:t>
            </a:r>
            <a:endParaRPr lang="zh-CN" altLang="en-US" sz="2400">
              <a:latin typeface="Calibri" panose="020F0502020204030204" pitchFamily="34" charset="0"/>
              <a:ea typeface="等线" panose="02010600030101010101" charset="-122"/>
            </a:endParaRPr>
          </a:p>
        </p:txBody>
      </p:sp>
      <p:sp>
        <p:nvSpPr>
          <p:cNvPr id="33799" name="文本框 3"/>
          <p:cNvSpPr txBox="1"/>
          <p:nvPr>
            <p:custDataLst>
              <p:tags r:id="rId5"/>
            </p:custDataLst>
          </p:nvPr>
        </p:nvSpPr>
        <p:spPr>
          <a:xfrm>
            <a:off x="19050" y="6471285"/>
            <a:ext cx="11790363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ym typeface="+mn-ea"/>
              </a:rPr>
              <a:t>Lin et. al., Controllable Pareto Multi-Task Learning, arXiv 2020.</a:t>
            </a:r>
            <a:endParaRPr lang="en-US" altLang="zh-CN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Pareto Set Learning</a:t>
            </a:r>
            <a:endParaRPr lang="en-US" altLang="en-US" sz="3600" dirty="0"/>
          </a:p>
        </p:txBody>
      </p:sp>
      <p:sp>
        <p:nvSpPr>
          <p:cNvPr id="36866" name="文本框 6"/>
          <p:cNvSpPr txBox="1"/>
          <p:nvPr>
            <p:custDataLst>
              <p:tags r:id="rId1"/>
            </p:custDataLst>
          </p:nvPr>
        </p:nvSpPr>
        <p:spPr>
          <a:xfrm>
            <a:off x="358775" y="3789363"/>
            <a:ext cx="114538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latin typeface="等线" panose="02010600030101010101" charset="-122"/>
                <a:sym typeface="等线" panose="02010600030101010101" charset="-122"/>
              </a:rPr>
              <a:t>a) Linear Scalarization                         b) MGDA                           c) Pareto MTL                     d) Pareto Set Learning      </a:t>
            </a:r>
            <a:endParaRPr lang="en-US" altLang="zh-CN" dirty="0">
              <a:latin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6867" name="图片 1" descr="linear_scalarizatio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838" y="1941513"/>
            <a:ext cx="2881312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图片 3" descr="mgda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82925" y="1941513"/>
            <a:ext cx="28797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图片 4" descr="pareto_mtl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69013" y="1941513"/>
            <a:ext cx="28797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图片 5" descr="psl_mt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5100" y="1941513"/>
            <a:ext cx="2879725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文本框 3"/>
          <p:cNvSpPr txBox="1"/>
          <p:nvPr>
            <p:custDataLst>
              <p:tags r:id="rId9"/>
            </p:custDataLst>
          </p:nvPr>
        </p:nvSpPr>
        <p:spPr>
          <a:xfrm>
            <a:off x="19050" y="6471285"/>
            <a:ext cx="11790363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ym typeface="+mn-ea"/>
              </a:rPr>
              <a:t>Lin et. al., Controllable Pareto Multi-Task Learning, arXiv 2020.</a:t>
            </a:r>
            <a:endParaRPr lang="en-US" altLang="zh-CN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Pareto Set Learning Extensions</a:t>
            </a:r>
            <a:endParaRPr lang="en-US" altLang="en-US" sz="3600" dirty="0"/>
          </a:p>
        </p:txBody>
      </p:sp>
      <p:sp>
        <p:nvSpPr>
          <p:cNvPr id="33799" name="文本框 3"/>
          <p:cNvSpPr txBox="1"/>
          <p:nvPr>
            <p:custDataLst>
              <p:tags r:id="rId1"/>
            </p:custDataLst>
          </p:nvPr>
        </p:nvSpPr>
        <p:spPr>
          <a:xfrm>
            <a:off x="19050" y="6068695"/>
            <a:ext cx="11790363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ym typeface="+mn-ea"/>
              </a:rPr>
              <a:t>Lin et. al., Pareto Set Learning for Expensive Multi-Objective Optimization, NeurIPS 2022.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Lin et. al., </a:t>
            </a:r>
            <a:r>
              <a:rPr lang="en-US" altLang="zh-CN" sz="1400">
                <a:latin typeface="Calibri" panose="020F0502020204030204" pitchFamily="34" charset="0"/>
              </a:rPr>
              <a:t>Pareto Set Learning for Neural Multi-Objective Combinatorial Optimization</a:t>
            </a:r>
            <a:r>
              <a:rPr lang="en-US" altLang="zh-CN" sz="1400">
                <a:latin typeface="Calibri" panose="020F0502020204030204" pitchFamily="34" charset="0"/>
              </a:rPr>
              <a:t>, ICLR 2022.</a:t>
            </a:r>
            <a:endParaRPr lang="en-US" altLang="zh-CN" sz="1400">
              <a:latin typeface="Calibri" panose="020F0502020204030204" pitchFamily="34" charset="0"/>
            </a:endParaRPr>
          </a:p>
          <a:p>
            <a:r>
              <a:rPr lang="en-US" altLang="zh-CN" sz="1400">
                <a:latin typeface="Calibri" panose="020F0502020204030204" pitchFamily="34" charset="0"/>
              </a:rPr>
              <a:t>Zhang et.al., Hypervolume Maximization: A Geometric View of Pareto Set Learning, NeurIPS 2022.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455" y="1336675"/>
            <a:ext cx="8402320" cy="1466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010" y="3163570"/>
            <a:ext cx="7216140" cy="2271395"/>
          </a:xfrm>
          <a:prstGeom prst="rect">
            <a:avLst/>
          </a:prstGeom>
        </p:spPr>
      </p:pic>
      <p:sp>
        <p:nvSpPr>
          <p:cNvPr id="4" name="内容占位符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750" y="981075"/>
            <a:ext cx="997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Expensive Optimization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5" name="内容占位符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5750" y="2839720"/>
            <a:ext cx="997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Combinatorial Optimization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6" name="内容占位符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750" y="5434965"/>
            <a:ext cx="997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Connection with Hypervolume Maximization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Other Methods for Learning the Pareto Set</a:t>
            </a:r>
            <a:endParaRPr lang="en-US" altLang="en-US" sz="3600" dirty="0"/>
          </a:p>
        </p:txBody>
      </p:sp>
      <p:sp>
        <p:nvSpPr>
          <p:cNvPr id="2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3070" y="1160780"/>
            <a:ext cx="11815445" cy="517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You Only Train Once: 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Loss-Conditional Training of Deep Networks, ICLR 2019.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PHN: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 Learning the Pareto Front with Hypernetworks, ICLR 2021.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COSMOS: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Conditioned One-shot Multi-Objective Search,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ICDM 2021.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Controllable Dynamic Multi-Task Architectures,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CVPR 2022.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Learning a Neural Pareto Manifold Extractor with Constraints,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UAI 2022.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Improving Pareto Front Learning via Multi-Sample Hypernetworks, 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AAAI 2023.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Pareto Manifold Learning: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Tackling Multiple Tasks via Ensembles of Single-Task Models, ICML 2023.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Multi-objective GFlowNets,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ICML 2023.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Sample-Efficient Multi-objective Molecular Optimization with GFlowNets,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NeurIPS 2023.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Efficient Meta Neural Heuristic for Multi-Objective Combinatorial Optimization,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NeurIPS 2023.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Neural Multi-Objective Combinatorial Optimization with Diversity Enhancement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,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NeurIPS 2023.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Efficient Pareto Manifold Learning with Low-Rank Structure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, ICML 2024.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......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Summary</a:t>
            </a:r>
            <a:endParaRPr lang="en-US" altLang="en-US" sz="3600" dirty="0"/>
          </a:p>
        </p:txBody>
      </p:sp>
      <p:sp>
        <p:nvSpPr>
          <p:cNvPr id="12289" name="内容占位符 2"/>
          <p:cNvSpPr>
            <a:spLocks noGrp="1"/>
          </p:cNvSpPr>
          <p:nvPr/>
        </p:nvSpPr>
        <p:spPr>
          <a:xfrm>
            <a:off x="259715" y="4300220"/>
            <a:ext cx="11365230" cy="2349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Take-Away:</a:t>
            </a:r>
            <a:r>
              <a:rPr lang="en-US" altLang="zh-CN" sz="2400" dirty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Multi-Objective Optimization is Important for Machine Learning </a:t>
            </a:r>
            <a:endParaRPr lang="en-US" altLang="zh-CN" sz="24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 eaLnBrk="1" hangingPunct="1"/>
            <a:endParaRPr lang="en-US" altLang="zh-CN" sz="24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 eaLnBrk="1" hangingPunct="1"/>
            <a:r>
              <a:rPr lang="en-US" altLang="zh-CN" sz="2400" b="1" dirty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Current Works: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Gradient-based Methods for Training Deep Neural Network</a:t>
            </a:r>
            <a:endParaRPr lang="en-US" altLang="zh-CN" sz="24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 eaLnBrk="1" hangingPunct="1"/>
            <a:endParaRPr lang="en-US" altLang="zh-CN" sz="24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 eaLnBrk="1" hangingPunct="1"/>
            <a:r>
              <a:rPr lang="en-US" altLang="zh-CN" sz="2400" b="1" dirty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Future Direction: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Efficient EMO for Large-Scale Non-differentiable Optimization </a:t>
            </a:r>
            <a:endParaRPr lang="en-US" altLang="en-US" sz="2400" dirty="0">
              <a:sym typeface="等线" panose="02010600030101010101" charset="-122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936000" y="1034415"/>
            <a:ext cx="2692527" cy="2449449"/>
            <a:chOff x="-3" y="199"/>
            <a:chExt cx="7067" cy="6429"/>
          </a:xfrm>
        </p:grpSpPr>
        <p:sp>
          <p:nvSpPr>
            <p:cNvPr id="3" name="任意多边形 2"/>
            <p:cNvSpPr/>
            <p:nvPr>
              <p:custDataLst>
                <p:tags r:id="rId1"/>
              </p:custDataLst>
            </p:nvPr>
          </p:nvSpPr>
          <p:spPr>
            <a:xfrm>
              <a:off x="1259" y="1569"/>
              <a:ext cx="4388" cy="4299"/>
            </a:xfrm>
            <a:custGeom>
              <a:avLst/>
              <a:gdLst>
                <a:gd name="connsiteX0" fmla="*/ 0 w 4388"/>
                <a:gd name="connsiteY0" fmla="*/ 0 h 4299"/>
                <a:gd name="connsiteX1" fmla="*/ 506 w 4388"/>
                <a:gd name="connsiteY1" fmla="*/ 788 h 4299"/>
                <a:gd name="connsiteX2" fmla="*/ 1309 w 4388"/>
                <a:gd name="connsiteY2" fmla="*/ 1204 h 4299"/>
                <a:gd name="connsiteX3" fmla="*/ 2529 w 4388"/>
                <a:gd name="connsiteY3" fmla="*/ 1561 h 4299"/>
                <a:gd name="connsiteX4" fmla="*/ 3258 w 4388"/>
                <a:gd name="connsiteY4" fmla="*/ 2290 h 4299"/>
                <a:gd name="connsiteX5" fmla="*/ 3481 w 4388"/>
                <a:gd name="connsiteY5" fmla="*/ 3540 h 4299"/>
                <a:gd name="connsiteX6" fmla="*/ 4388 w 4388"/>
                <a:gd name="connsiteY6" fmla="*/ 4299 h 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8" h="4299">
                  <a:moveTo>
                    <a:pt x="0" y="0"/>
                  </a:moveTo>
                  <a:cubicBezTo>
                    <a:pt x="51" y="289"/>
                    <a:pt x="244" y="547"/>
                    <a:pt x="506" y="788"/>
                  </a:cubicBezTo>
                  <a:cubicBezTo>
                    <a:pt x="768" y="1029"/>
                    <a:pt x="904" y="1049"/>
                    <a:pt x="1309" y="1204"/>
                  </a:cubicBezTo>
                  <a:cubicBezTo>
                    <a:pt x="1714" y="1359"/>
                    <a:pt x="2139" y="1344"/>
                    <a:pt x="2529" y="1561"/>
                  </a:cubicBezTo>
                  <a:cubicBezTo>
                    <a:pt x="2919" y="1778"/>
                    <a:pt x="3068" y="1894"/>
                    <a:pt x="3258" y="2290"/>
                  </a:cubicBezTo>
                  <a:cubicBezTo>
                    <a:pt x="3448" y="2686"/>
                    <a:pt x="3255" y="3138"/>
                    <a:pt x="3481" y="3540"/>
                  </a:cubicBezTo>
                  <a:cubicBezTo>
                    <a:pt x="3707" y="3942"/>
                    <a:pt x="3787" y="4141"/>
                    <a:pt x="4388" y="4299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erE</a:t>
              </a:r>
              <a:endParaRPr lang="en-US" altLang="zh-CN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V="1">
              <a:off x="1258" y="199"/>
              <a:ext cx="0" cy="56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>
              <p:custDataLst>
                <p:tags r:id="rId2"/>
              </p:custDataLst>
            </p:nvPr>
          </p:nvCxnSpPr>
          <p:spPr>
            <a:xfrm flipV="1">
              <a:off x="1258" y="5868"/>
              <a:ext cx="566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14" name="图片 13" descr="CodeCogsEqn (41)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6" y="6110"/>
              <a:ext cx="1058" cy="518"/>
            </a:xfrm>
            <a:prstGeom prst="rect">
              <a:avLst/>
            </a:prstGeom>
          </p:spPr>
        </p:pic>
        <p:pic>
          <p:nvPicPr>
            <p:cNvPr id="15" name="图片 14" descr="CodeCogsEqn (40)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3" y="199"/>
              <a:ext cx="1058" cy="5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3925" y="3156"/>
              <a:ext cx="282" cy="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4391660" y="1034415"/>
            <a:ext cx="2692527" cy="2449449"/>
            <a:chOff x="-3" y="199"/>
            <a:chExt cx="7067" cy="6429"/>
          </a:xfrm>
        </p:grpSpPr>
        <p:sp>
          <p:nvSpPr>
            <p:cNvPr id="4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1259" y="1569"/>
              <a:ext cx="4388" cy="4299"/>
            </a:xfrm>
            <a:custGeom>
              <a:avLst/>
              <a:gdLst>
                <a:gd name="connsiteX0" fmla="*/ 0 w 4388"/>
                <a:gd name="connsiteY0" fmla="*/ 0 h 4299"/>
                <a:gd name="connsiteX1" fmla="*/ 506 w 4388"/>
                <a:gd name="connsiteY1" fmla="*/ 788 h 4299"/>
                <a:gd name="connsiteX2" fmla="*/ 1309 w 4388"/>
                <a:gd name="connsiteY2" fmla="*/ 1204 h 4299"/>
                <a:gd name="connsiteX3" fmla="*/ 2529 w 4388"/>
                <a:gd name="connsiteY3" fmla="*/ 1561 h 4299"/>
                <a:gd name="connsiteX4" fmla="*/ 3258 w 4388"/>
                <a:gd name="connsiteY4" fmla="*/ 2290 h 4299"/>
                <a:gd name="connsiteX5" fmla="*/ 3481 w 4388"/>
                <a:gd name="connsiteY5" fmla="*/ 3540 h 4299"/>
                <a:gd name="connsiteX6" fmla="*/ 4388 w 4388"/>
                <a:gd name="connsiteY6" fmla="*/ 4299 h 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8" h="4299">
                  <a:moveTo>
                    <a:pt x="0" y="0"/>
                  </a:moveTo>
                  <a:cubicBezTo>
                    <a:pt x="51" y="289"/>
                    <a:pt x="244" y="547"/>
                    <a:pt x="506" y="788"/>
                  </a:cubicBezTo>
                  <a:cubicBezTo>
                    <a:pt x="768" y="1029"/>
                    <a:pt x="904" y="1049"/>
                    <a:pt x="1309" y="1204"/>
                  </a:cubicBezTo>
                  <a:cubicBezTo>
                    <a:pt x="1714" y="1359"/>
                    <a:pt x="2139" y="1344"/>
                    <a:pt x="2529" y="1561"/>
                  </a:cubicBezTo>
                  <a:cubicBezTo>
                    <a:pt x="2919" y="1778"/>
                    <a:pt x="3068" y="1894"/>
                    <a:pt x="3258" y="2290"/>
                  </a:cubicBezTo>
                  <a:cubicBezTo>
                    <a:pt x="3448" y="2686"/>
                    <a:pt x="3255" y="3138"/>
                    <a:pt x="3481" y="3540"/>
                  </a:cubicBezTo>
                  <a:cubicBezTo>
                    <a:pt x="3707" y="3942"/>
                    <a:pt x="3787" y="4141"/>
                    <a:pt x="4388" y="4299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erE</a:t>
              </a:r>
              <a:endParaRPr lang="en-US" altLang="zh-CN"/>
            </a:p>
          </p:txBody>
        </p:sp>
        <p:cxnSp>
          <p:nvCxnSpPr>
            <p:cNvPr id="5" name="直接箭头连接符 4"/>
            <p:cNvCxnSpPr/>
            <p:nvPr/>
          </p:nvCxnSpPr>
          <p:spPr>
            <a:xfrm flipV="1">
              <a:off x="1258" y="199"/>
              <a:ext cx="0" cy="56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>
              <p:custDataLst>
                <p:tags r:id="rId8"/>
              </p:custDataLst>
            </p:nvPr>
          </p:nvCxnSpPr>
          <p:spPr>
            <a:xfrm flipV="1">
              <a:off x="1258" y="5868"/>
              <a:ext cx="566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9" name="图片 8" descr="CodeCogsEqn (41)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6" y="6110"/>
              <a:ext cx="1058" cy="518"/>
            </a:xfrm>
            <a:prstGeom prst="rect">
              <a:avLst/>
            </a:prstGeom>
          </p:spPr>
        </p:pic>
        <p:pic>
          <p:nvPicPr>
            <p:cNvPr id="12" name="图片 11" descr="CodeCogsEqn (40)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3" y="199"/>
              <a:ext cx="1058" cy="518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3925" y="3156"/>
              <a:ext cx="282" cy="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616" y="2653"/>
              <a:ext cx="282" cy="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490" y="4518"/>
              <a:ext cx="282" cy="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342" y="1875"/>
              <a:ext cx="282" cy="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016" y="5483"/>
              <a:ext cx="282" cy="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7848000" y="1033200"/>
            <a:ext cx="2692527" cy="2449449"/>
            <a:chOff x="-3" y="199"/>
            <a:chExt cx="7067" cy="6429"/>
          </a:xfrm>
        </p:grpSpPr>
        <p:sp>
          <p:nvSpPr>
            <p:cNvPr id="21" name="任意多边形 20"/>
            <p:cNvSpPr/>
            <p:nvPr>
              <p:custDataLst>
                <p:tags r:id="rId9"/>
              </p:custDataLst>
            </p:nvPr>
          </p:nvSpPr>
          <p:spPr>
            <a:xfrm>
              <a:off x="1259" y="1569"/>
              <a:ext cx="4388" cy="4299"/>
            </a:xfrm>
            <a:custGeom>
              <a:avLst/>
              <a:gdLst>
                <a:gd name="connsiteX0" fmla="*/ 0 w 4388"/>
                <a:gd name="connsiteY0" fmla="*/ 0 h 4299"/>
                <a:gd name="connsiteX1" fmla="*/ 506 w 4388"/>
                <a:gd name="connsiteY1" fmla="*/ 788 h 4299"/>
                <a:gd name="connsiteX2" fmla="*/ 1309 w 4388"/>
                <a:gd name="connsiteY2" fmla="*/ 1204 h 4299"/>
                <a:gd name="connsiteX3" fmla="*/ 2529 w 4388"/>
                <a:gd name="connsiteY3" fmla="*/ 1561 h 4299"/>
                <a:gd name="connsiteX4" fmla="*/ 3258 w 4388"/>
                <a:gd name="connsiteY4" fmla="*/ 2290 h 4299"/>
                <a:gd name="connsiteX5" fmla="*/ 3481 w 4388"/>
                <a:gd name="connsiteY5" fmla="*/ 3540 h 4299"/>
                <a:gd name="connsiteX6" fmla="*/ 4388 w 4388"/>
                <a:gd name="connsiteY6" fmla="*/ 4299 h 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8" h="4299">
                  <a:moveTo>
                    <a:pt x="0" y="0"/>
                  </a:moveTo>
                  <a:cubicBezTo>
                    <a:pt x="51" y="289"/>
                    <a:pt x="244" y="547"/>
                    <a:pt x="506" y="788"/>
                  </a:cubicBezTo>
                  <a:cubicBezTo>
                    <a:pt x="768" y="1029"/>
                    <a:pt x="904" y="1049"/>
                    <a:pt x="1309" y="1204"/>
                  </a:cubicBezTo>
                  <a:cubicBezTo>
                    <a:pt x="1714" y="1359"/>
                    <a:pt x="2139" y="1344"/>
                    <a:pt x="2529" y="1561"/>
                  </a:cubicBezTo>
                  <a:cubicBezTo>
                    <a:pt x="2919" y="1778"/>
                    <a:pt x="3068" y="1894"/>
                    <a:pt x="3258" y="2290"/>
                  </a:cubicBezTo>
                  <a:cubicBezTo>
                    <a:pt x="3448" y="2686"/>
                    <a:pt x="3255" y="3138"/>
                    <a:pt x="3481" y="3540"/>
                  </a:cubicBezTo>
                  <a:cubicBezTo>
                    <a:pt x="3707" y="3942"/>
                    <a:pt x="3787" y="4141"/>
                    <a:pt x="4388" y="4299"/>
                  </a:cubicBezTo>
                </a:path>
              </a:pathLst>
            </a:cu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erE</a:t>
              </a:r>
              <a:endParaRPr lang="en-US" altLang="zh-CN"/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V="1">
              <a:off x="1258" y="199"/>
              <a:ext cx="0" cy="56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>
              <p:custDataLst>
                <p:tags r:id="rId10"/>
              </p:custDataLst>
            </p:nvPr>
          </p:nvCxnSpPr>
          <p:spPr>
            <a:xfrm flipV="1">
              <a:off x="1258" y="5868"/>
              <a:ext cx="566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24" name="图片 23" descr="CodeCogsEqn (41)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6" y="6110"/>
              <a:ext cx="1058" cy="518"/>
            </a:xfrm>
            <a:prstGeom prst="rect">
              <a:avLst/>
            </a:prstGeom>
          </p:spPr>
        </p:pic>
        <p:pic>
          <p:nvPicPr>
            <p:cNvPr id="25" name="图片 24" descr="CodeCogsEqn (40)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3" y="199"/>
              <a:ext cx="1058" cy="518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1299760" y="3707765"/>
            <a:ext cx="2820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a) Single Pareto Solution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4735195" y="3707765"/>
            <a:ext cx="2820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b) Set of Pareto Solutions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8239760" y="3707765"/>
            <a:ext cx="2820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c) Pareto Set Learning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Drawbacks of MTL Loss</a:t>
            </a:r>
            <a:endParaRPr lang="en-US" altLang="en-US" sz="3600" dirty="0"/>
          </a:p>
        </p:txBody>
      </p:sp>
      <p:sp>
        <p:nvSpPr>
          <p:cNvPr id="4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5313" y="2144713"/>
            <a:ext cx="1112678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D44F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Weights: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D44F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Chosen by the decision-makers</a:t>
            </a: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Exhaustive weights search might be needed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6472238" y="1285875"/>
            <a:ext cx="639763" cy="496888"/>
          </a:xfrm>
          <a:prstGeom prst="roundRect">
            <a:avLst/>
          </a:prstGeom>
          <a:solidFill>
            <a:srgbClr val="FFE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9" name="图片 8" descr="mylatex20230507_0927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9190" y="1163319"/>
            <a:ext cx="4417060" cy="7861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6472238" y="1285875"/>
            <a:ext cx="639763" cy="496888"/>
          </a:xfrm>
          <a:prstGeom prst="roundRect">
            <a:avLst/>
          </a:prstGeom>
          <a:solidFill>
            <a:srgbClr val="FFE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圆角矩形 6"/>
          <p:cNvSpPr/>
          <p:nvPr>
            <p:custDataLst>
              <p:tags r:id="rId1"/>
            </p:custDataLst>
          </p:nvPr>
        </p:nvSpPr>
        <p:spPr>
          <a:xfrm>
            <a:off x="7107238" y="1285875"/>
            <a:ext cx="1039813" cy="496888"/>
          </a:xfrm>
          <a:prstGeom prst="roundRect">
            <a:avLst/>
          </a:prstGeom>
          <a:solidFill>
            <a:srgbClr val="C5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363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Drawbacks of MTL Loss</a:t>
            </a:r>
            <a:endParaRPr lang="en-US" altLang="en-US" sz="3600" dirty="0"/>
          </a:p>
        </p:txBody>
      </p:sp>
      <p:sp>
        <p:nvSpPr>
          <p:cNvPr id="4" name="内容占位符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5313" y="2144713"/>
            <a:ext cx="1112678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D44F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Weights: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D44F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Chosen by the decision-makers</a:t>
            </a: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Exhaustive weights search might be needed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8" name="内容占位符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5313" y="3694113"/>
            <a:ext cx="1112678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B584DA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Tasks: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B584DA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Might be conflicted with each other</a:t>
            </a: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No single best solution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pic>
        <p:nvPicPr>
          <p:cNvPr id="2" name="图片 1" descr="mylatex20230507_0927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9190" y="1163319"/>
            <a:ext cx="4417060" cy="786131"/>
          </a:xfrm>
          <a:prstGeom prst="rect">
            <a:avLst/>
          </a:prstGeom>
        </p:spPr>
      </p:pic>
      <p:pic>
        <p:nvPicPr>
          <p:cNvPr id="15367" name="图片 4" descr="pareto_fron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895" y="3249613"/>
            <a:ext cx="4389438" cy="2925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6472238" y="1285875"/>
            <a:ext cx="639763" cy="496888"/>
          </a:xfrm>
          <a:prstGeom prst="roundRect">
            <a:avLst/>
          </a:prstGeom>
          <a:solidFill>
            <a:srgbClr val="FFE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圆角矩形 6"/>
          <p:cNvSpPr/>
          <p:nvPr>
            <p:custDataLst>
              <p:tags r:id="rId1"/>
            </p:custDataLst>
          </p:nvPr>
        </p:nvSpPr>
        <p:spPr>
          <a:xfrm>
            <a:off x="7107238" y="1285875"/>
            <a:ext cx="1039813" cy="496888"/>
          </a:xfrm>
          <a:prstGeom prst="roundRect">
            <a:avLst/>
          </a:prstGeom>
          <a:solidFill>
            <a:srgbClr val="C5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638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Drawbacks of MTL Loss</a:t>
            </a:r>
            <a:endParaRPr lang="en-US" altLang="en-US" sz="3600" dirty="0"/>
          </a:p>
        </p:txBody>
      </p:sp>
      <p:sp>
        <p:nvSpPr>
          <p:cNvPr id="4" name="内容占位符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5313" y="2144713"/>
            <a:ext cx="1112678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D44F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Weights: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D44F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Chosen by the decision-makers</a:t>
            </a: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等线" panose="02010600030101010101" charset="-122"/>
              </a:rPr>
              <a:t>Exhaustive weights search might be needed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8" name="内容占位符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5313" y="3694113"/>
            <a:ext cx="1112678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B584DA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Tasks: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B584DA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Might be conflicted with each other</a:t>
            </a:r>
            <a:endParaRPr lang="en-US" altLang="zh-CN" sz="2400" strike="noStrike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No single best solution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pic>
        <p:nvPicPr>
          <p:cNvPr id="2" name="图片 1" descr="mylatex20230507_0927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9190" y="1163319"/>
            <a:ext cx="4417060" cy="786131"/>
          </a:xfrm>
          <a:prstGeom prst="rect">
            <a:avLst/>
          </a:prstGeom>
        </p:spPr>
      </p:pic>
      <p:sp>
        <p:nvSpPr>
          <p:cNvPr id="5" name="内容占位符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5630" y="5189855"/>
            <a:ext cx="714819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Drawback of Linear Scalarization: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Can’t find solutions on non-convex Pareto front</a:t>
            </a:r>
            <a:r>
              <a:rPr lang="en-US" altLang="zh-CN" sz="2400" strike="noStrike" baseline="30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1,2</a:t>
            </a:r>
            <a:endParaRPr kumimoji="0" lang="en-US" altLang="zh-CN" sz="240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16392" name="文本框 3"/>
          <p:cNvSpPr txBox="1"/>
          <p:nvPr>
            <p:custDataLst>
              <p:tags r:id="rId8"/>
            </p:custDataLst>
          </p:nvPr>
        </p:nvSpPr>
        <p:spPr>
          <a:xfrm>
            <a:off x="19050" y="6135370"/>
            <a:ext cx="121729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aseline="30000">
                <a:sym typeface="+mn-ea"/>
              </a:rPr>
              <a:t>1</a:t>
            </a:r>
            <a:r>
              <a:rPr lang="en-US" altLang="zh-CN" sz="1400">
                <a:sym typeface="+mn-ea"/>
              </a:rPr>
              <a:t>Das and Dennis, A closer look at drawbacks of minimizing weighted sums of objectives for Pareto set generation in multicriteria optimization problems, 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  Structural optimization 1997</a:t>
            </a:r>
            <a:endParaRPr lang="en-US" altLang="zh-CN" sz="1400">
              <a:latin typeface="Calibri" panose="020F0502020204030204" pitchFamily="34" charset="0"/>
            </a:endParaRPr>
          </a:p>
          <a:p>
            <a:r>
              <a:rPr lang="en-US" altLang="zh-CN" sz="1400" baseline="30000">
                <a:latin typeface="Calibri" panose="020F0502020204030204" pitchFamily="34" charset="0"/>
              </a:rPr>
              <a:t>2</a:t>
            </a:r>
            <a:r>
              <a:rPr lang="en-US" altLang="zh-CN" sz="1400">
                <a:latin typeface="Calibri" panose="020F0502020204030204" pitchFamily="34" charset="0"/>
              </a:rPr>
              <a:t>Boyd and Vandenberghe, Convex Optimization, Cambridge University Press 2004.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811838" y="1092200"/>
            <a:ext cx="2570163" cy="863600"/>
          </a:xfrm>
          <a:prstGeom prst="roundRect">
            <a:avLst/>
          </a:prstGeom>
          <a:noFill/>
          <a:ln w="25400">
            <a:solidFill>
              <a:srgbClr val="FF73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16394" name="图片 9" descr="linear_scalariza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895" y="3249613"/>
            <a:ext cx="4391025" cy="292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View Point of Multi-Objective Optimization</a:t>
            </a:r>
            <a:endParaRPr lang="en-US" altLang="en-US" sz="3600" dirty="0"/>
          </a:p>
        </p:txBody>
      </p:sp>
      <p:pic>
        <p:nvPicPr>
          <p:cNvPr id="2" name="图片 1" descr="mylatex20230507_10084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35910" y="1132840"/>
            <a:ext cx="5638798" cy="523875"/>
          </a:xfrm>
          <a:prstGeom prst="rect">
            <a:avLst/>
          </a:prstGeom>
        </p:spPr>
      </p:pic>
      <p:sp>
        <p:nvSpPr>
          <p:cNvPr id="3" name="内容占位符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6950" y="1727200"/>
            <a:ext cx="109982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Goal: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Find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a Pareto optimal solution for MTL with gradient-based method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644650" y="2676525"/>
            <a:ext cx="8843963" cy="892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159510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/>
              <a:t>View Point of Multi-Objective Optimization</a:t>
            </a:r>
            <a:endParaRPr lang="en-US" altLang="en-US" sz="3600" dirty="0"/>
          </a:p>
        </p:txBody>
      </p:sp>
      <p:pic>
        <p:nvPicPr>
          <p:cNvPr id="2" name="图片 1" descr="mylatex20230507_10084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35910" y="1132840"/>
            <a:ext cx="5638798" cy="523875"/>
          </a:xfrm>
          <a:prstGeom prst="rect">
            <a:avLst/>
          </a:prstGeom>
        </p:spPr>
      </p:pic>
      <p:sp>
        <p:nvSpPr>
          <p:cNvPr id="3" name="内容占位符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6950" y="1727200"/>
            <a:ext cx="109982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Goal: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Find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a Pareto optimal solution for MTL with gradient-based method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Motivation: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Karush-Kuhn-Tucker (KKT) Condition</a:t>
            </a:r>
            <a:r>
              <a:rPr kumimoji="0" lang="en-US" altLang="zh-CN" sz="2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12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17413" name="文本框 5"/>
          <p:cNvSpPr txBox="1"/>
          <p:nvPr>
            <p:custDataLst>
              <p:tags r:id="rId4"/>
            </p:custDataLst>
          </p:nvPr>
        </p:nvSpPr>
        <p:spPr>
          <a:xfrm>
            <a:off x="19050" y="6150928"/>
            <a:ext cx="11790363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en-US" altLang="zh-CN" sz="1400">
                <a:latin typeface="Calibri" panose="020F0502020204030204" pitchFamily="34" charset="0"/>
              </a:rPr>
              <a:t>Sener and Koltun, Multi-Task Learning as Multi-Objective Optimization, NeurIPS 2018.</a:t>
            </a:r>
            <a:endParaRPr lang="en-US" altLang="zh-CN" sz="1400">
              <a:latin typeface="Calibri" panose="020F0502020204030204" pitchFamily="34" charset="0"/>
            </a:endParaRPr>
          </a:p>
          <a:p>
            <a:r>
              <a:rPr lang="en-US" altLang="zh-CN" sz="1400" baseline="30000">
                <a:latin typeface="Calibri" panose="020F0502020204030204" pitchFamily="34" charset="0"/>
              </a:rPr>
              <a:t>1</a:t>
            </a:r>
            <a:r>
              <a:rPr lang="en-US" altLang="zh-CN" sz="1400">
                <a:latin typeface="Calibri" panose="020F0502020204030204" pitchFamily="34" charset="0"/>
              </a:rPr>
              <a:t>Fliege and Svaiter, Steepest descent methods for multicriteria optimization, Mathematical Methods of Operations Research 2000.</a:t>
            </a:r>
            <a:endParaRPr lang="en-US" altLang="zh-CN" sz="1400">
              <a:latin typeface="Calibri" panose="020F0502020204030204" pitchFamily="34" charset="0"/>
            </a:endParaRPr>
          </a:p>
          <a:p>
            <a:r>
              <a:rPr lang="en-US" altLang="zh-CN" sz="1400" baseline="30000">
                <a:latin typeface="Calibri" panose="020F0502020204030204" pitchFamily="34" charset="0"/>
              </a:rPr>
              <a:t>2</a:t>
            </a:r>
            <a:r>
              <a:rPr lang="en-US" altLang="zh-CN" sz="1400">
                <a:latin typeface="Calibri" panose="020F0502020204030204" pitchFamily="34" charset="0"/>
              </a:rPr>
              <a:t>Schäffler et. al., Stochastic method for the solution of unconstrained vector optimization problems. Journal of Optimization Theory and Applications 2002.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pic>
        <p:nvPicPr>
          <p:cNvPr id="9" name="图片 8" descr="mylatex20230508_09230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5935" y="2731135"/>
            <a:ext cx="8564874" cy="807716"/>
          </a:xfrm>
          <a:prstGeom prst="rect">
            <a:avLst/>
          </a:prstGeom>
        </p:spPr>
      </p:pic>
      <p:grpSp>
        <p:nvGrpSpPr>
          <p:cNvPr id="17415" name="组合 12"/>
          <p:cNvGrpSpPr/>
          <p:nvPr/>
        </p:nvGrpSpPr>
        <p:grpSpPr>
          <a:xfrm>
            <a:off x="1587500" y="3665538"/>
            <a:ext cx="9674225" cy="460375"/>
            <a:chOff x="2501" y="5773"/>
            <a:chExt cx="15235" cy="725"/>
          </a:xfrm>
        </p:grpSpPr>
        <p:sp>
          <p:nvSpPr>
            <p:cNvPr id="17416" name="文本框 10"/>
            <p:cNvSpPr txBox="1"/>
            <p:nvPr/>
          </p:nvSpPr>
          <p:spPr>
            <a:xfrm>
              <a:off x="2501" y="5773"/>
              <a:ext cx="1523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400" dirty="0">
                  <a:latin typeface="等线" panose="02010600030101010101" charset="-122"/>
                  <a:sym typeface="等线" panose="02010600030101010101" charset="-122"/>
                </a:rPr>
                <a:t>Any    that satisfies this condition is called a Pareto stationary solution.</a:t>
              </a:r>
              <a:endParaRPr lang="en-US" altLang="zh-CN" sz="2400" dirty="0">
                <a:latin typeface="等线" panose="02010600030101010101" charset="-122"/>
                <a:sym typeface="等线" panose="02010600030101010101" charset="-122"/>
              </a:endParaRPr>
            </a:p>
          </p:txBody>
        </p:sp>
        <p:pic>
          <p:nvPicPr>
            <p:cNvPr id="12" name="图片 11" descr="mylatex20230508_092640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54" y="5963"/>
              <a:ext cx="255" cy="375"/>
            </a:xfrm>
            <a:prstGeom prst="rect">
              <a:avLst/>
            </a:prstGeom>
          </p:spPr>
        </p:pic>
      </p:grpSp>
      <p:grpSp>
        <p:nvGrpSpPr>
          <p:cNvPr id="17418" name="组合 34"/>
          <p:cNvGrpSpPr>
            <a:grpSpLocks noChangeAspect="1"/>
          </p:cNvGrpSpPr>
          <p:nvPr/>
        </p:nvGrpSpPr>
        <p:grpSpPr>
          <a:xfrm>
            <a:off x="9021763" y="4289425"/>
            <a:ext cx="2746375" cy="1951038"/>
            <a:chOff x="950" y="1799"/>
            <a:chExt cx="6178" cy="4389"/>
          </a:xfrm>
        </p:grpSpPr>
        <p:pic>
          <p:nvPicPr>
            <p:cNvPr id="36" name="图片 35" descr="mylatex20230508_10250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08" y="5648"/>
              <a:ext cx="1320" cy="540"/>
            </a:xfrm>
            <a:prstGeom prst="rect">
              <a:avLst/>
            </a:prstGeom>
          </p:spPr>
        </p:pic>
        <p:pic>
          <p:nvPicPr>
            <p:cNvPr id="37" name="图片 36" descr="mylatex20230508_10252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50" y="1799"/>
              <a:ext cx="1320" cy="540"/>
            </a:xfrm>
            <a:prstGeom prst="rect">
              <a:avLst/>
            </a:prstGeom>
          </p:spPr>
        </p:pic>
        <p:cxnSp>
          <p:nvCxnSpPr>
            <p:cNvPr id="17421" name="直接箭头连接符 37"/>
            <p:cNvCxnSpPr/>
            <p:nvPr>
              <p:custDataLst>
                <p:tags r:id="rId15"/>
              </p:custDataLst>
            </p:nvPr>
          </p:nvCxnSpPr>
          <p:spPr>
            <a:xfrm>
              <a:off x="2879" y="4011"/>
              <a:ext cx="984" cy="984"/>
            </a:xfrm>
            <a:prstGeom prst="straightConnector1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</p:cxnSp>
        <p:sp>
          <p:nvSpPr>
            <p:cNvPr id="17422" name="Straight Connector 35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2423" y="1799"/>
              <a:ext cx="0" cy="360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7423" name="Straight Connector 36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2433" y="5400"/>
              <a:ext cx="4514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7424" name="任意多边形: 形状 4"/>
            <p:cNvSpPr/>
            <p:nvPr>
              <p:custDataLst>
                <p:tags r:id="rId18"/>
              </p:custDataLst>
            </p:nvPr>
          </p:nvSpPr>
          <p:spPr>
            <a:xfrm rot="156061">
              <a:off x="2644" y="1957"/>
              <a:ext cx="3774" cy="3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5239" y="13744246"/>
                </a:cxn>
                <a:cxn ang="0">
                  <a:pos x="10992041" y="15838610"/>
                </a:cxn>
              </a:cxnLst>
              <a:pathLst>
                <a:path w="5738326" h="4516016">
                  <a:moveTo>
                    <a:pt x="0" y="0"/>
                  </a:moveTo>
                  <a:cubicBezTo>
                    <a:pt x="212271" y="1583094"/>
                    <a:pt x="424543" y="3166188"/>
                    <a:pt x="1380931" y="3918857"/>
                  </a:cubicBezTo>
                  <a:cubicBezTo>
                    <a:pt x="2337319" y="4671526"/>
                    <a:pt x="5013649" y="4393163"/>
                    <a:pt x="5738326" y="451601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椭圆 41"/>
            <p:cNvSpPr/>
            <p:nvPr>
              <p:custDataLst>
                <p:tags r:id="rId19"/>
              </p:custDataLst>
            </p:nvPr>
          </p:nvSpPr>
          <p:spPr>
            <a:xfrm>
              <a:off x="3196" y="4258"/>
              <a:ext cx="378" cy="3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44650" y="5221605"/>
            <a:ext cx="78955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accent1"/>
                </a:solidFill>
                <a:latin typeface="等线" panose="02010600030101010101" charset="-122"/>
                <a:sym typeface="等线" panose="02010600030101010101" charset="-122"/>
              </a:rPr>
              <a:t>(no gradient direction can improve all objectives simultaneously)</a:t>
            </a:r>
            <a:endParaRPr lang="en-US" altLang="zh-CN" sz="2000" b="1" dirty="0">
              <a:solidFill>
                <a:schemeClr val="accent1"/>
              </a:solidFill>
              <a:latin typeface="等线" panose="02010600030101010101" charset="-122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mylatex20230507_10084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35910" y="1132840"/>
            <a:ext cx="5638798" cy="523875"/>
          </a:xfrm>
          <a:prstGeom prst="rect">
            <a:avLst/>
          </a:prstGeom>
        </p:spPr>
      </p:pic>
      <p:sp>
        <p:nvSpPr>
          <p:cNvPr id="3" name="内容占位符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6950" y="1727200"/>
            <a:ext cx="109982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Goal: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Find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a Pareto optimal solution for MTL with gradient-based method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Method: </a:t>
            </a:r>
            <a:r>
              <a:rPr lang="en-US" altLang="zh-CN" sz="2400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Multi-Gradient Descent Algorithm (MGDA)</a:t>
            </a:r>
            <a:r>
              <a:rPr lang="en-US" altLang="zh-CN" sz="2400" strike="noStrike" baseline="30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等线" panose="02010600030101010101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19459" name="文本框 5"/>
          <p:cNvSpPr txBox="1"/>
          <p:nvPr>
            <p:custDataLst>
              <p:tags r:id="rId4"/>
            </p:custDataLst>
          </p:nvPr>
        </p:nvSpPr>
        <p:spPr>
          <a:xfrm>
            <a:off x="19050" y="6364288"/>
            <a:ext cx="11790363" cy="561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en-US" altLang="zh-CN" sz="1400">
                <a:latin typeface="Calibri" panose="020F0502020204030204" pitchFamily="34" charset="0"/>
              </a:rPr>
              <a:t>Sener and Koltun, Multi-Task Learning as Multi-Objective Optimization, NeurIPS 2018.</a:t>
            </a:r>
            <a:endParaRPr lang="en-US" altLang="zh-CN" sz="1400">
              <a:latin typeface="Calibri" panose="020F0502020204030204" pitchFamily="34" charset="0"/>
            </a:endParaRPr>
          </a:p>
          <a:p>
            <a:r>
              <a:rPr lang="en-US" altLang="zh-CN" sz="1400" baseline="30000">
                <a:latin typeface="Calibri" panose="020F0502020204030204" pitchFamily="34" charset="0"/>
              </a:rPr>
              <a:t>1</a:t>
            </a:r>
            <a:r>
              <a:rPr lang="en-US" altLang="zh-CN" sz="1400">
                <a:latin typeface="Calibri" panose="020F0502020204030204" pitchFamily="34" charset="0"/>
              </a:rPr>
              <a:t>Jean-Antoine Désidéri, Multiple-gradient descent algorithm (MGDA) for multiobjective optimization, Comptes Rendus Mathematique 2012.</a:t>
            </a:r>
            <a:endParaRPr lang="en-US" altLang="zh-CN" sz="1400">
              <a:latin typeface="Calibri" panose="020F0502020204030204" pitchFamily="34" charset="0"/>
            </a:endParaRPr>
          </a:p>
          <a:p>
            <a:endParaRPr lang="en-US" altLang="zh-CN" sz="1400">
              <a:latin typeface="Calibri" panose="020F0502020204030204" pitchFamily="34" charset="0"/>
            </a:endParaRPr>
          </a:p>
          <a:p>
            <a:endParaRPr lang="en-US" altLang="zh-CN" sz="1400">
              <a:latin typeface="Calibri" panose="020F0502020204030204" pitchFamily="34" charset="0"/>
            </a:endParaRPr>
          </a:p>
        </p:txBody>
      </p:sp>
      <p:grpSp>
        <p:nvGrpSpPr>
          <p:cNvPr id="19460" name="组合 7"/>
          <p:cNvGrpSpPr/>
          <p:nvPr/>
        </p:nvGrpSpPr>
        <p:grpSpPr>
          <a:xfrm>
            <a:off x="1892300" y="2651125"/>
            <a:ext cx="6003925" cy="1217613"/>
            <a:chOff x="4940" y="4174"/>
            <a:chExt cx="9456" cy="1918"/>
          </a:xfrm>
        </p:grpSpPr>
        <p:sp>
          <p:nvSpPr>
            <p:cNvPr id="5" name="圆角矩形 4"/>
            <p:cNvSpPr/>
            <p:nvPr>
              <p:custDataLst>
                <p:tags r:id="rId5"/>
              </p:custDataLst>
            </p:nvPr>
          </p:nvSpPr>
          <p:spPr>
            <a:xfrm>
              <a:off x="4940" y="4174"/>
              <a:ext cx="9457" cy="1918"/>
            </a:xfrm>
            <a:prstGeom prst="roundRect">
              <a:avLst/>
            </a:prstGeom>
            <a:solidFill>
              <a:srgbClr val="DEC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pic>
          <p:nvPicPr>
            <p:cNvPr id="4" name="图片 3" descr="mylatex20230507_14562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82" y="4327"/>
              <a:ext cx="8736" cy="1638"/>
            </a:xfrm>
            <a:prstGeom prst="rect">
              <a:avLst/>
            </a:prstGeom>
          </p:spPr>
        </p:pic>
      </p:grpSp>
      <p:pic>
        <p:nvPicPr>
          <p:cNvPr id="7" name="图片 6" descr="mylatex20230508_093408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60110" y="4434840"/>
            <a:ext cx="1966908" cy="706754"/>
          </a:xfrm>
          <a:prstGeom prst="rect">
            <a:avLst/>
          </a:prstGeom>
        </p:spPr>
      </p:pic>
      <p:cxnSp>
        <p:nvCxnSpPr>
          <p:cNvPr id="14" name="直接箭头连接符 13"/>
          <p:cNvCxnSpPr>
            <a:stCxn id="5" idx="2"/>
          </p:cNvCxnSpPr>
          <p:nvPr/>
        </p:nvCxnSpPr>
        <p:spPr>
          <a:xfrm flipH="1">
            <a:off x="3686175" y="3868738"/>
            <a:ext cx="1209675" cy="5381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5" idx="2"/>
          </p:cNvCxnSpPr>
          <p:nvPr/>
        </p:nvCxnSpPr>
        <p:spPr>
          <a:xfrm>
            <a:off x="4895850" y="3868738"/>
            <a:ext cx="1239838" cy="5572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文本框 15"/>
          <p:cNvSpPr txBox="1"/>
          <p:nvPr/>
        </p:nvSpPr>
        <p:spPr>
          <a:xfrm>
            <a:off x="1492250" y="5210175"/>
            <a:ext cx="28733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latin typeface="等线" panose="02010600030101010101" charset="-122"/>
                <a:sym typeface="等线" panose="02010600030101010101" charset="-122"/>
              </a:rPr>
              <a:t>Pareto Stationary Solution</a:t>
            </a:r>
            <a:endParaRPr lang="en-US" altLang="zh-CN" dirty="0">
              <a:latin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9467" name="文本框 16"/>
          <p:cNvSpPr txBox="1"/>
          <p:nvPr>
            <p:custDataLst>
              <p:tags r:id="rId11"/>
            </p:custDataLst>
          </p:nvPr>
        </p:nvSpPr>
        <p:spPr>
          <a:xfrm>
            <a:off x="5489575" y="5210175"/>
            <a:ext cx="2571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latin typeface="等线" panose="02010600030101010101" charset="-122"/>
                <a:sym typeface="等线" panose="02010600030101010101" charset="-122"/>
              </a:rPr>
              <a:t>Valid Gradient Direction</a:t>
            </a:r>
            <a:endParaRPr lang="en-US" altLang="zh-CN" dirty="0">
              <a:latin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18" name="图片 17" descr="mylatex20230508_094040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08785" y="4256405"/>
            <a:ext cx="2306949" cy="953452"/>
          </a:xfrm>
          <a:prstGeom prst="rect">
            <a:avLst/>
          </a:prstGeom>
        </p:spPr>
      </p:pic>
      <p:grpSp>
        <p:nvGrpSpPr>
          <p:cNvPr id="19469" name="组合 22"/>
          <p:cNvGrpSpPr/>
          <p:nvPr/>
        </p:nvGrpSpPr>
        <p:grpSpPr>
          <a:xfrm>
            <a:off x="9021763" y="4291013"/>
            <a:ext cx="2746375" cy="1951037"/>
            <a:chOff x="6414" y="1999"/>
            <a:chExt cx="4325" cy="3072"/>
          </a:xfrm>
        </p:grpSpPr>
        <p:cxnSp>
          <p:nvCxnSpPr>
            <p:cNvPr id="19470" name="直接箭头连接符 19"/>
            <p:cNvCxnSpPr>
              <a:stCxn id="5" idx="2"/>
            </p:cNvCxnSpPr>
            <p:nvPr>
              <p:custDataLst>
                <p:tags r:id="rId14"/>
              </p:custDataLst>
            </p:nvPr>
          </p:nvCxnSpPr>
          <p:spPr>
            <a:xfrm>
              <a:off x="9174" y="2786"/>
              <a:ext cx="60" cy="740"/>
            </a:xfrm>
            <a:prstGeom prst="straightConnector1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9471" name="直接箭头连接符 20"/>
            <p:cNvCxnSpPr>
              <a:stCxn id="5" idx="2"/>
            </p:cNvCxnSpPr>
            <p:nvPr>
              <p:custDataLst>
                <p:tags r:id="rId15"/>
              </p:custDataLst>
            </p:nvPr>
          </p:nvCxnSpPr>
          <p:spPr>
            <a:xfrm flipH="1">
              <a:off x="8524" y="2796"/>
              <a:ext cx="680" cy="302"/>
            </a:xfrm>
            <a:prstGeom prst="straightConnector1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pic>
          <p:nvPicPr>
            <p:cNvPr id="19" name="图片 18" descr="mylatex20230508_10250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815" y="4693"/>
              <a:ext cx="924" cy="378"/>
            </a:xfrm>
            <a:prstGeom prst="rect">
              <a:avLst/>
            </a:prstGeom>
          </p:spPr>
        </p:pic>
        <p:pic>
          <p:nvPicPr>
            <p:cNvPr id="22" name="图片 21" descr="mylatex20230508_10252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14" y="1999"/>
              <a:ext cx="924" cy="378"/>
            </a:xfrm>
            <a:prstGeom prst="rect">
              <a:avLst/>
            </a:prstGeom>
          </p:spPr>
        </p:pic>
        <p:cxnSp>
          <p:nvCxnSpPr>
            <p:cNvPr id="19474" name="直接箭头连接符 23"/>
            <p:cNvCxnSpPr>
              <a:stCxn id="5" idx="2"/>
            </p:cNvCxnSpPr>
            <p:nvPr>
              <p:custDataLst>
                <p:tags r:id="rId22"/>
              </p:custDataLst>
            </p:nvPr>
          </p:nvCxnSpPr>
          <p:spPr>
            <a:xfrm>
              <a:off x="7764" y="3547"/>
              <a:ext cx="689" cy="689"/>
            </a:xfrm>
            <a:prstGeom prst="straightConnector1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</p:cxnSp>
        <p:sp>
          <p:nvSpPr>
            <p:cNvPr id="19475" name="Straight Connector 35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7445" y="1999"/>
              <a:ext cx="0" cy="252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9476" name="Straight Connector 36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7452" y="4520"/>
              <a:ext cx="3160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9477" name="任意多边形: 形状 4"/>
            <p:cNvSpPr/>
            <p:nvPr>
              <p:custDataLst>
                <p:tags r:id="rId25"/>
              </p:custDataLst>
            </p:nvPr>
          </p:nvSpPr>
          <p:spPr>
            <a:xfrm rot="156061">
              <a:off x="7600" y="2110"/>
              <a:ext cx="2642" cy="2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5239" y="13744246"/>
                </a:cxn>
                <a:cxn ang="0">
                  <a:pos x="10992041" y="15838610"/>
                </a:cxn>
              </a:cxnLst>
              <a:pathLst>
                <a:path w="5738326" h="4516016">
                  <a:moveTo>
                    <a:pt x="0" y="0"/>
                  </a:moveTo>
                  <a:cubicBezTo>
                    <a:pt x="212271" y="1583094"/>
                    <a:pt x="424543" y="3166188"/>
                    <a:pt x="1380931" y="3918857"/>
                  </a:cubicBezTo>
                  <a:cubicBezTo>
                    <a:pt x="2337319" y="4671526"/>
                    <a:pt x="5013649" y="4393163"/>
                    <a:pt x="5738326" y="451601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8" name="椭圆 35"/>
            <p:cNvSpPr/>
            <p:nvPr>
              <p:custDataLst>
                <p:tags r:id="rId26"/>
              </p:custDataLst>
            </p:nvPr>
          </p:nvSpPr>
          <p:spPr>
            <a:xfrm>
              <a:off x="7986" y="3720"/>
              <a:ext cx="265" cy="26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9" name="椭圆 36"/>
            <p:cNvSpPr/>
            <p:nvPr>
              <p:custDataLst>
                <p:tags r:id="rId27"/>
              </p:custDataLst>
            </p:nvPr>
          </p:nvSpPr>
          <p:spPr>
            <a:xfrm>
              <a:off x="9035" y="2626"/>
              <a:ext cx="265" cy="265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wrap="square" lIns="91440" tIns="45720" rIns="91440" bIns="45720" anchor="t" anchorCtr="0"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9480" name="直接箭头连接符 37"/>
            <p:cNvCxnSpPr>
              <a:stCxn id="5" idx="2"/>
            </p:cNvCxnSpPr>
            <p:nvPr>
              <p:custDataLst>
                <p:tags r:id="rId28"/>
              </p:custDataLst>
            </p:nvPr>
          </p:nvCxnSpPr>
          <p:spPr>
            <a:xfrm flipH="1">
              <a:off x="8776" y="2816"/>
              <a:ext cx="407" cy="523"/>
            </a:xfrm>
            <a:prstGeom prst="straightConnector1">
              <a:avLst/>
            </a:prstGeom>
            <a:ln w="25400" cap="flat" cmpd="sng">
              <a:solidFill>
                <a:srgbClr val="FFC000"/>
              </a:solidFill>
              <a:prstDash val="sysDash"/>
              <a:round/>
              <a:headEnd type="none" w="med" len="med"/>
              <a:tailEnd type="arrow" w="med" len="med"/>
            </a:ln>
          </p:spPr>
        </p:cxnSp>
      </p:grpSp>
      <p:sp>
        <p:nvSpPr>
          <p:cNvPr id="19481" name="文本框 38"/>
          <p:cNvSpPr txBox="1"/>
          <p:nvPr/>
        </p:nvSpPr>
        <p:spPr>
          <a:xfrm>
            <a:off x="871538" y="4530725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等线" panose="02010600030101010101" charset="-122"/>
                <a:sym typeface="等线" panose="02010600030101010101" charset="-122"/>
              </a:rPr>
              <a:t>A:</a:t>
            </a:r>
            <a:endParaRPr lang="en-US" altLang="zh-CN" sz="2400" b="1" dirty="0">
              <a:solidFill>
                <a:schemeClr val="accent1"/>
              </a:solidFill>
              <a:latin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9482" name="文本框 39"/>
          <p:cNvSpPr txBox="1"/>
          <p:nvPr>
            <p:custDataLst>
              <p:tags r:id="rId29"/>
            </p:custDataLst>
          </p:nvPr>
        </p:nvSpPr>
        <p:spPr>
          <a:xfrm>
            <a:off x="5273675" y="4540250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 dirty="0">
                <a:solidFill>
                  <a:srgbClr val="FFC000"/>
                </a:solidFill>
                <a:latin typeface="等线" panose="02010600030101010101" charset="-122"/>
                <a:sym typeface="等线" panose="02010600030101010101" charset="-122"/>
              </a:rPr>
              <a:t>B:</a:t>
            </a:r>
            <a:endParaRPr lang="en-US" altLang="zh-CN" sz="2400" b="1" dirty="0">
              <a:solidFill>
                <a:srgbClr val="FFC000"/>
              </a:solidFill>
              <a:latin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9483" name="标题 1"/>
          <p:cNvSpPr>
            <a:spLocks noGrp="1"/>
          </p:cNvSpPr>
          <p:nvPr>
            <p:custDataLst>
              <p:tags r:id="rId30"/>
            </p:custDataLst>
          </p:nvPr>
        </p:nvSpPr>
        <p:spPr>
          <a:xfrm>
            <a:off x="0" y="0"/>
            <a:ext cx="11595100" cy="13255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</a:rPr>
              <a:t>Multi-Gradient Descent Algorithm (MGDA)</a:t>
            </a:r>
            <a:endParaRPr lang="en-US" altLang="en-US" sz="36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commondata" val="eyJoZGlkIjoiNjlhMDVjZDQxMGYyYzMwNzBiMDllYjExNDA5ZmQ2MDAifQ==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11799</Words>
  <Application>WPS 演示</Application>
  <PresentationFormat/>
  <Paragraphs>388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34</vt:i4>
      </vt:variant>
    </vt:vector>
  </HeadingPairs>
  <TitlesOfParts>
    <vt:vector size="54" baseType="lpstr">
      <vt:lpstr>Arial</vt:lpstr>
      <vt:lpstr>宋体</vt:lpstr>
      <vt:lpstr>Wingdings</vt:lpstr>
      <vt:lpstr>Calibri</vt:lpstr>
      <vt:lpstr>Calibri Light</vt:lpstr>
      <vt:lpstr>Times New Roman</vt:lpstr>
      <vt:lpstr>等线</vt:lpstr>
      <vt:lpstr>微软雅黑</vt:lpstr>
      <vt:lpstr>Arial Unicode MS</vt:lpstr>
      <vt:lpstr>等线 Light</vt:lpstr>
      <vt:lpstr>Calibri</vt:lpstr>
      <vt:lpstr>Wingdings</vt:lpstr>
      <vt:lpstr>Office 主题​​</vt:lpstr>
      <vt:lpstr>1_Office 主题​​</vt:lpstr>
      <vt:lpstr>6_Office 主题​​</vt:lpstr>
      <vt:lpstr>2_Office 主题​​</vt:lpstr>
      <vt:lpstr>3_Office 主题​​</vt:lpstr>
      <vt:lpstr>4_Office 主题​​</vt:lpstr>
      <vt:lpstr>7_Office 主题​​</vt:lpstr>
      <vt:lpstr>8_Office 主题​​</vt:lpstr>
      <vt:lpstr>Multi-Objective Optimization for  Multi-Task Learning</vt:lpstr>
      <vt:lpstr>Outline</vt:lpstr>
      <vt:lpstr>Multi-Task Leanring (MTL)</vt:lpstr>
      <vt:lpstr>Drawbacks of MTL Loss</vt:lpstr>
      <vt:lpstr>Drawbacks of MTL Loss</vt:lpstr>
      <vt:lpstr>Drawbacks of MTL Loss</vt:lpstr>
      <vt:lpstr>View Point of Multi-Objective Optimization</vt:lpstr>
      <vt:lpstr>View Point of Multi-Objective Optimization</vt:lpstr>
      <vt:lpstr>PowerPoint 演示文稿</vt:lpstr>
      <vt:lpstr>There are Many Pareto Solutions</vt:lpstr>
      <vt:lpstr>There are Many Pareto Solutions</vt:lpstr>
      <vt:lpstr>Pareto Multi-Task Learning</vt:lpstr>
      <vt:lpstr>Pareto Multi-Task Learning</vt:lpstr>
      <vt:lpstr>Pareto Multi-Task Learning</vt:lpstr>
      <vt:lpstr>Pareto Multi-Task Learning</vt:lpstr>
      <vt:lpstr>Different Adaptive Gradient Methods</vt:lpstr>
      <vt:lpstr>Different Adaptive Gradient Methods</vt:lpstr>
      <vt:lpstr>Drawback of Adaptive Gradient Methods</vt:lpstr>
      <vt:lpstr>Drawback of Current Methods</vt:lpstr>
      <vt:lpstr>Tchebycheff Scalarization</vt:lpstr>
      <vt:lpstr>Tchebycheff Scalarization: Slow Convergence Rate</vt:lpstr>
      <vt:lpstr>Smooth Tchebycheff Scalarization</vt:lpstr>
      <vt:lpstr>Smooth Tchebycheff Scalarization</vt:lpstr>
      <vt:lpstr>Smooth Tchebycheff Scalarization: Theoretical Properties</vt:lpstr>
      <vt:lpstr>Smooth Tchebycheff Scalarization</vt:lpstr>
      <vt:lpstr>Smooth Tchebycheff Scalarization</vt:lpstr>
      <vt:lpstr>Smooth Tchebycheff Scalarization</vt:lpstr>
      <vt:lpstr>PowerPoint 演示文稿</vt:lpstr>
      <vt:lpstr>Learning the Whole Pareto Set/Front</vt:lpstr>
      <vt:lpstr>Pareto Set Learning </vt:lpstr>
      <vt:lpstr>Pareto Set Learning</vt:lpstr>
      <vt:lpstr>Pareto Set Learning Extensions</vt:lpstr>
      <vt:lpstr>Other Methods for Learning the Pareto Set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Decomposition based Multi-objective Evolutionary Algorithm with Classification</dc:title>
  <dc:creator>Xi Lin</dc:creator>
  <cp:lastModifiedBy>xi</cp:lastModifiedBy>
  <cp:revision>652</cp:revision>
  <dcterms:created xsi:type="dcterms:W3CDTF">2016-07-09T10:09:00Z</dcterms:created>
  <dcterms:modified xsi:type="dcterms:W3CDTF">2024-06-25T07:32:24Z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F5E5E91A500247C4BF5C00411D1234A2_12</vt:lpwstr>
  </property>
</Properties>
</file>